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0" r:id="rId2"/>
    <p:sldId id="499" r:id="rId3"/>
    <p:sldId id="471" r:id="rId4"/>
    <p:sldId id="483" r:id="rId5"/>
    <p:sldId id="435" r:id="rId6"/>
    <p:sldId id="486" r:id="rId7"/>
    <p:sldId id="490" r:id="rId8"/>
    <p:sldId id="478" r:id="rId9"/>
    <p:sldId id="498" r:id="rId10"/>
    <p:sldId id="489" r:id="rId11"/>
    <p:sldId id="494" r:id="rId12"/>
    <p:sldId id="487" r:id="rId13"/>
    <p:sldId id="401" r:id="rId14"/>
    <p:sldId id="479" r:id="rId15"/>
    <p:sldId id="480" r:id="rId16"/>
    <p:sldId id="491" r:id="rId17"/>
    <p:sldId id="496" r:id="rId18"/>
    <p:sldId id="495" r:id="rId19"/>
    <p:sldId id="474" r:id="rId20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 Eric Schurr" initials="ELS" lastIdx="16" clrIdx="0"/>
  <p:cmAuthor id="1" name="Schurr, Eric" initials="ELS" lastIdx="2" clrIdx="1"/>
  <p:cmAuthor id="2" name="Breen, Ryan" initials="BR" lastIdx="2" clrIdx="2"/>
  <p:cmAuthor id="3" name="Gomez" initials="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0000"/>
    <a:srgbClr val="FF0066"/>
    <a:srgbClr val="FFFF00"/>
    <a:srgbClr val="0B76D7"/>
    <a:srgbClr val="66A52D"/>
    <a:srgbClr val="879AAF"/>
    <a:srgbClr val="2C604B"/>
    <a:srgbClr val="60BADB"/>
    <a:srgbClr val="AEE67D"/>
    <a:srgbClr val="D1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853" autoAdjust="0"/>
    <p:restoredTop sz="93318" autoAdjust="0"/>
  </p:normalViewPr>
  <p:slideViewPr>
    <p:cSldViewPr snapToGrid="0">
      <p:cViewPr varScale="1">
        <p:scale>
          <a:sx n="114" d="100"/>
          <a:sy n="114" d="100"/>
        </p:scale>
        <p:origin x="-944" y="-112"/>
      </p:cViewPr>
      <p:guideLst>
        <p:guide orient="horz" pos="4031"/>
        <p:guide pos="5623"/>
        <p:guide pos="2897"/>
        <p:guide pos="2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jakober\My%20Documents\GOMEZ\CAMPAIGNS\_MISC\Velocity-2010\_archive\Velocity-data-browser+device-performance-june2010-V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jakober\My%20Documents\GOMEZ\CAMPAIGNS\_MISC\Velocity-2010\Velocity-data-browser+device-performance-june2010-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074681">
                    <a:lumMod val="20000"/>
                    <a:lumOff val="80000"/>
                  </a:srgbClr>
                </a:gs>
                <a:gs pos="50000">
                  <a:srgbClr val="074681">
                    <a:lumMod val="60000"/>
                    <a:lumOff val="4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sz="1600" b="1" smtClean="0">
                        <a:solidFill>
                          <a:schemeClr val="tx1"/>
                        </a:solidFill>
                      </a:rPr>
                      <a:t>8%</a:t>
                    </a:r>
                    <a:endParaRPr lang="en-US" sz="1600" b="1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sz="1600" b="1" smtClean="0">
                        <a:solidFill>
                          <a:schemeClr val="tx1"/>
                        </a:solidFill>
                      </a:rPr>
                      <a:t>25%</a:t>
                    </a:r>
                    <a:endParaRPr lang="en-US" sz="1600" b="1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00523594961779629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sz="1600" b="1" smtClean="0">
                        <a:solidFill>
                          <a:schemeClr val="tx1"/>
                        </a:solidFill>
                      </a:rPr>
                      <a:t>33%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sz="1600" b="1" smtClean="0">
                        <a:solidFill>
                          <a:schemeClr val="tx1"/>
                        </a:solidFill>
                      </a:rPr>
                      <a:t>38%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-8.0</c:v>
                </c:pt>
                <c:pt idx="1">
                  <c:v>-25.0</c:v>
                </c:pt>
                <c:pt idx="2">
                  <c:v>-33.0</c:v>
                </c:pt>
                <c:pt idx="3">
                  <c:v>-38.0</c:v>
                </c:pt>
              </c:numCache>
            </c:numRef>
          </c:val>
        </c:ser>
        <c:gapWidth val="86"/>
        <c:overlap val="100"/>
        <c:axId val="771699976"/>
        <c:axId val="771445512"/>
      </c:barChart>
      <c:catAx>
        <c:axId val="771699976"/>
        <c:scaling>
          <c:orientation val="minMax"/>
        </c:scaling>
        <c:delete val="1"/>
        <c:axPos val="b"/>
        <c:tickLblPos val="none"/>
        <c:crossAx val="771445512"/>
        <c:crosses val="autoZero"/>
        <c:auto val="1"/>
        <c:lblAlgn val="ctr"/>
        <c:lblOffset val="100"/>
      </c:catAx>
      <c:valAx>
        <c:axId val="771445512"/>
        <c:scaling>
          <c:orientation val="minMax"/>
          <c:max val="10.0"/>
          <c:min val="-40.0"/>
        </c:scaling>
        <c:axPos val="l"/>
        <c:majorGridlines/>
        <c:numFmt formatCode="General" sourceLinked="1"/>
        <c:tickLblPos val="nextTo"/>
        <c:crossAx val="771699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'Cloud Trend Imad'!$A$12</c:f>
              <c:strCache>
                <c:ptCount val="1"/>
                <c:pt idx="0">
                  <c:v>Average Cloud Availability</c:v>
                </c:pt>
              </c:strCache>
            </c:strRef>
          </c:tx>
          <c:cat>
            <c:numRef>
              <c:f>'Cloud Trend Imad'!$B$11:$H$11</c:f>
              <c:numCache>
                <c:formatCode>mmm\-yy</c:formatCode>
                <c:ptCount val="7"/>
                <c:pt idx="0">
                  <c:v>38686.0</c:v>
                </c:pt>
                <c:pt idx="1">
                  <c:v>38717.0</c:v>
                </c:pt>
                <c:pt idx="2">
                  <c:v>38748.0</c:v>
                </c:pt>
                <c:pt idx="3">
                  <c:v>38776.0</c:v>
                </c:pt>
                <c:pt idx="4">
                  <c:v>38807.0</c:v>
                </c:pt>
                <c:pt idx="5">
                  <c:v>38837.0</c:v>
                </c:pt>
                <c:pt idx="6">
                  <c:v>38868.0</c:v>
                </c:pt>
              </c:numCache>
            </c:numRef>
          </c:cat>
          <c:val>
            <c:numRef>
              <c:f>'Cloud Trend Imad'!$B$12:$H$12</c:f>
              <c:numCache>
                <c:formatCode>#,##0.000</c:formatCode>
                <c:ptCount val="7"/>
                <c:pt idx="0">
                  <c:v>97.802</c:v>
                </c:pt>
                <c:pt idx="1">
                  <c:v>99.034</c:v>
                </c:pt>
                <c:pt idx="2">
                  <c:v>99.43</c:v>
                </c:pt>
                <c:pt idx="3">
                  <c:v>99.694</c:v>
                </c:pt>
                <c:pt idx="4">
                  <c:v>99.53</c:v>
                </c:pt>
                <c:pt idx="5">
                  <c:v>99.496</c:v>
                </c:pt>
                <c:pt idx="6">
                  <c:v>99.58200000000001</c:v>
                </c:pt>
              </c:numCache>
            </c:numRef>
          </c:val>
        </c:ser>
        <c:axId val="628877816"/>
        <c:axId val="603643048"/>
      </c:barChart>
      <c:dateAx>
        <c:axId val="628877816"/>
        <c:scaling>
          <c:orientation val="minMax"/>
        </c:scaling>
        <c:axPos val="b"/>
        <c:numFmt formatCode="mmm\-yy" sourceLinked="1"/>
        <c:tickLblPos val="nextTo"/>
        <c:crossAx val="603643048"/>
        <c:crosses val="autoZero"/>
        <c:auto val="1"/>
        <c:lblOffset val="100"/>
      </c:dateAx>
      <c:valAx>
        <c:axId val="603643048"/>
        <c:scaling>
          <c:orientation val="minMax"/>
          <c:max val="100.0"/>
        </c:scaling>
        <c:axPos val="l"/>
        <c:majorGridlines>
          <c:spPr>
            <a:ln>
              <a:solidFill>
                <a:srgbClr val="000000">
                  <a:alpha val="12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Availability (%)</a:t>
                </a:r>
              </a:p>
            </c:rich>
          </c:tx>
          <c:layout/>
        </c:title>
        <c:numFmt formatCode="#,##0.000" sourceLinked="1"/>
        <c:tickLblPos val="nextTo"/>
        <c:crossAx val="628877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16395802318"/>
          <c:y val="0.0305555555555556"/>
          <c:w val="0.3567208395364"/>
          <c:h val="0.0770977690288714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Sheet1!$B$46</c:f>
              <c:strCache>
                <c:ptCount val="1"/>
                <c:pt idx="0">
                  <c:v>Load Time</c:v>
                </c:pt>
              </c:strCache>
            </c:strRef>
          </c:tx>
          <c:cat>
            <c:strRef>
              <c:f>Sheet1!$A$47:$A$59</c:f>
              <c:strCache>
                <c:ptCount val="13"/>
                <c:pt idx="0">
                  <c:v>Chrome 3</c:v>
                </c:pt>
                <c:pt idx="1">
                  <c:v>Chrome 4</c:v>
                </c:pt>
                <c:pt idx="2">
                  <c:v>Chrome 5</c:v>
                </c:pt>
                <c:pt idx="3">
                  <c:v>FireFox3</c:v>
                </c:pt>
                <c:pt idx="4">
                  <c:v>FireFox3.6</c:v>
                </c:pt>
                <c:pt idx="5">
                  <c:v>IE6</c:v>
                </c:pt>
                <c:pt idx="6">
                  <c:v>IE7</c:v>
                </c:pt>
                <c:pt idx="7">
                  <c:v>IE8</c:v>
                </c:pt>
                <c:pt idx="8">
                  <c:v>Opera 10</c:v>
                </c:pt>
                <c:pt idx="9">
                  <c:v>Safari4</c:v>
                </c:pt>
                <c:pt idx="10">
                  <c:v>Safari5</c:v>
                </c:pt>
                <c:pt idx="11">
                  <c:v>iPad Safari</c:v>
                </c:pt>
                <c:pt idx="12">
                  <c:v>iPhone Safari</c:v>
                </c:pt>
              </c:strCache>
            </c:strRef>
          </c:cat>
          <c:val>
            <c:numRef>
              <c:f>Sheet1!$B$47:$B$59</c:f>
              <c:numCache>
                <c:formatCode>General</c:formatCode>
                <c:ptCount val="13"/>
                <c:pt idx="0">
                  <c:v>4.041</c:v>
                </c:pt>
                <c:pt idx="1">
                  <c:v>2.874999999999999</c:v>
                </c:pt>
                <c:pt idx="2">
                  <c:v>2.715</c:v>
                </c:pt>
                <c:pt idx="3">
                  <c:v>6.57</c:v>
                </c:pt>
                <c:pt idx="4">
                  <c:v>4.816999999999997</c:v>
                </c:pt>
                <c:pt idx="5">
                  <c:v>10.893</c:v>
                </c:pt>
                <c:pt idx="6">
                  <c:v>7.284</c:v>
                </c:pt>
                <c:pt idx="7">
                  <c:v>5.224999999999994</c:v>
                </c:pt>
                <c:pt idx="8">
                  <c:v>9.511000000000001</c:v>
                </c:pt>
                <c:pt idx="9">
                  <c:v>3.44</c:v>
                </c:pt>
                <c:pt idx="10">
                  <c:v>3.391999999999999</c:v>
                </c:pt>
                <c:pt idx="11">
                  <c:v>8.508000000000001</c:v>
                </c:pt>
                <c:pt idx="12">
                  <c:v>19.561</c:v>
                </c:pt>
              </c:numCache>
            </c:numRef>
          </c:val>
        </c:ser>
        <c:ser>
          <c:idx val="1"/>
          <c:order val="1"/>
          <c:tx>
            <c:strRef>
              <c:f>Sheet1!$C$46</c:f>
              <c:strCache>
                <c:ptCount val="1"/>
                <c:pt idx="0">
                  <c:v>Perceived Render</c:v>
                </c:pt>
              </c:strCache>
            </c:strRef>
          </c:tx>
          <c:cat>
            <c:strRef>
              <c:f>Sheet1!$A$47:$A$59</c:f>
              <c:strCache>
                <c:ptCount val="13"/>
                <c:pt idx="0">
                  <c:v>Chrome 3</c:v>
                </c:pt>
                <c:pt idx="1">
                  <c:v>Chrome 4</c:v>
                </c:pt>
                <c:pt idx="2">
                  <c:v>Chrome 5</c:v>
                </c:pt>
                <c:pt idx="3">
                  <c:v>FireFox3</c:v>
                </c:pt>
                <c:pt idx="4">
                  <c:v>FireFox3.6</c:v>
                </c:pt>
                <c:pt idx="5">
                  <c:v>IE6</c:v>
                </c:pt>
                <c:pt idx="6">
                  <c:v>IE7</c:v>
                </c:pt>
                <c:pt idx="7">
                  <c:v>IE8</c:v>
                </c:pt>
                <c:pt idx="8">
                  <c:v>Opera 10</c:v>
                </c:pt>
                <c:pt idx="9">
                  <c:v>Safari4</c:v>
                </c:pt>
                <c:pt idx="10">
                  <c:v>Safari5</c:v>
                </c:pt>
                <c:pt idx="11">
                  <c:v>iPad Safari</c:v>
                </c:pt>
                <c:pt idx="12">
                  <c:v>iPhone Safari</c:v>
                </c:pt>
              </c:strCache>
            </c:strRef>
          </c:cat>
          <c:val>
            <c:numRef>
              <c:f>Sheet1!$C$47:$C$59</c:f>
              <c:numCache>
                <c:formatCode>General</c:formatCode>
                <c:ptCount val="13"/>
                <c:pt idx="0">
                  <c:v>3.411999999999999</c:v>
                </c:pt>
                <c:pt idx="1">
                  <c:v>2.388</c:v>
                </c:pt>
                <c:pt idx="2">
                  <c:v>2.197</c:v>
                </c:pt>
                <c:pt idx="3">
                  <c:v>4.03</c:v>
                </c:pt>
                <c:pt idx="4">
                  <c:v>2.764</c:v>
                </c:pt>
                <c:pt idx="5">
                  <c:v>5.499</c:v>
                </c:pt>
                <c:pt idx="6">
                  <c:v>4.343</c:v>
                </c:pt>
                <c:pt idx="7">
                  <c:v>2.911999999999999</c:v>
                </c:pt>
                <c:pt idx="8">
                  <c:v>7.137</c:v>
                </c:pt>
                <c:pt idx="9">
                  <c:v>2.853999999999999</c:v>
                </c:pt>
                <c:pt idx="10">
                  <c:v>2.813999999999999</c:v>
                </c:pt>
                <c:pt idx="11">
                  <c:v>6.316999999999997</c:v>
                </c:pt>
                <c:pt idx="12">
                  <c:v>16.28199999999999</c:v>
                </c:pt>
              </c:numCache>
            </c:numRef>
          </c:val>
        </c:ser>
        <c:axId val="603957784"/>
        <c:axId val="629027864"/>
      </c:barChart>
      <c:catAx>
        <c:axId val="603957784"/>
        <c:scaling>
          <c:orientation val="minMax"/>
        </c:scaling>
        <c:axPos val="b"/>
        <c:numFmt formatCode="General" sourceLinked="1"/>
        <c:tickLblPos val="nextTo"/>
        <c:crossAx val="629027864"/>
        <c:crosses val="autoZero"/>
        <c:auto val="1"/>
        <c:lblAlgn val="ctr"/>
        <c:lblOffset val="100"/>
      </c:catAx>
      <c:valAx>
        <c:axId val="629027864"/>
        <c:scaling>
          <c:orientation val="minMax"/>
        </c:scaling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/>
        </c:title>
        <c:numFmt formatCode="General" sourceLinked="1"/>
        <c:tickLblPos val="nextTo"/>
        <c:crossAx val="6039577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0.15435</cdr:x>
      <cdr:y>0.17151</cdr:y>
    </cdr:from>
    <cdr:to>
      <cdr:x>0.24031</cdr:x>
      <cdr:y>0.22842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121" y="927651"/>
          <a:ext cx="6254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27013" indent="-227013">
            <a:buSzPct val="100000"/>
            <a:buFont typeface="Arial" pitchFamily="34" charset="0"/>
            <a:buNone/>
          </a:pPr>
          <a:r>
            <a:rPr lang="en-US" sz="1400" b="1" dirty="0" smtClean="0">
              <a:latin typeface="+mj-lt"/>
            </a:rPr>
            <a:t>2 </a:t>
          </a:r>
          <a:r>
            <a:rPr lang="en-US" sz="1400" b="1" dirty="0" err="1" smtClean="0">
              <a:latin typeface="+mj-lt"/>
            </a:rPr>
            <a:t>secs</a:t>
          </a:r>
          <a:endParaRPr lang="en-US" sz="1400" b="1" dirty="0" smtClean="0">
            <a:latin typeface="+mj-lt"/>
          </a:endParaRPr>
        </a:p>
      </cdr:txBody>
    </cdr:sp>
  </cdr:relSizeAnchor>
  <cdr:relSizeAnchor xmlns:cdr="http://schemas.openxmlformats.org/drawingml/2006/chartDrawing">
    <cdr:from>
      <cdr:x>0.38018</cdr:x>
      <cdr:y>0.15559</cdr:y>
    </cdr:from>
    <cdr:to>
      <cdr:x>0.46613</cdr:x>
      <cdr:y>0.21249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6392" y="841512"/>
          <a:ext cx="6254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27013" indent="-227013">
            <a:buSzPct val="100000"/>
            <a:buFont typeface="Arial" pitchFamily="34" charset="0"/>
            <a:buNone/>
          </a:pPr>
          <a:r>
            <a:rPr lang="en-US" sz="1400" b="1" dirty="0" smtClean="0">
              <a:latin typeface="+mj-lt"/>
            </a:rPr>
            <a:t>4 </a:t>
          </a:r>
          <a:r>
            <a:rPr lang="en-US" sz="1400" b="1" dirty="0" err="1" smtClean="0">
              <a:latin typeface="+mj-lt"/>
            </a:rPr>
            <a:t>secs</a:t>
          </a:r>
          <a:endParaRPr lang="en-US" sz="1400" b="1" dirty="0" smtClean="0">
            <a:latin typeface="+mj-lt"/>
          </a:endParaRPr>
        </a:p>
      </cdr:txBody>
    </cdr:sp>
  </cdr:relSizeAnchor>
  <cdr:relSizeAnchor xmlns:cdr="http://schemas.openxmlformats.org/drawingml/2006/chartDrawing">
    <cdr:from>
      <cdr:x>0.606</cdr:x>
      <cdr:y>0.13782</cdr:y>
    </cdr:from>
    <cdr:to>
      <cdr:x>0.69196</cdr:x>
      <cdr:y>0.19473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09662" y="745434"/>
          <a:ext cx="6254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27013" indent="-227013">
            <a:buSzPct val="100000"/>
            <a:buFont typeface="Arial" pitchFamily="34" charset="0"/>
            <a:buNone/>
          </a:pPr>
          <a:r>
            <a:rPr lang="en-US" sz="1400" b="1" dirty="0" smtClean="0">
              <a:latin typeface="+mj-lt"/>
            </a:rPr>
            <a:t>6 </a:t>
          </a:r>
          <a:r>
            <a:rPr lang="en-US" sz="1400" b="1" dirty="0" err="1" smtClean="0">
              <a:latin typeface="+mj-lt"/>
            </a:rPr>
            <a:t>secs</a:t>
          </a:r>
          <a:endParaRPr lang="en-US" sz="1400" b="1" dirty="0" smtClean="0">
            <a:latin typeface="+mj-lt"/>
          </a:endParaRPr>
        </a:p>
      </cdr:txBody>
    </cdr:sp>
  </cdr:relSizeAnchor>
  <cdr:relSizeAnchor xmlns:cdr="http://schemas.openxmlformats.org/drawingml/2006/chartDrawing">
    <cdr:from>
      <cdr:x>0.82774</cdr:x>
      <cdr:y>0.12373</cdr:y>
    </cdr:from>
    <cdr:to>
      <cdr:x>0.91369</cdr:x>
      <cdr:y>0.18064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23115" y="669234"/>
          <a:ext cx="6254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27013" indent="-227013">
            <a:buSzPct val="100000"/>
            <a:buFont typeface="Arial" pitchFamily="34" charset="0"/>
            <a:buNone/>
          </a:pPr>
          <a:r>
            <a:rPr lang="en-US" sz="1400" b="1" dirty="0">
              <a:latin typeface="+mj-lt"/>
            </a:rPr>
            <a:t>8</a:t>
          </a:r>
          <a:r>
            <a:rPr lang="en-US" sz="1400" b="1" dirty="0" smtClean="0">
              <a:latin typeface="+mj-lt"/>
            </a:rPr>
            <a:t> </a:t>
          </a:r>
          <a:r>
            <a:rPr lang="en-US" sz="1400" b="1" dirty="0" err="1" smtClean="0">
              <a:latin typeface="+mj-lt"/>
            </a:rPr>
            <a:t>secs</a:t>
          </a:r>
          <a:endParaRPr lang="en-US" sz="1400" b="1" dirty="0" smtClean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126"/>
            <a:ext cx="3013763" cy="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842126"/>
            <a:ext cx="3013763" cy="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D6C77B-55EA-4D8A-9291-0F68F2A721AE}" type="slidenum">
              <a:rPr lang="en-US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63"/>
            <a:ext cx="5563870" cy="41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126"/>
            <a:ext cx="3013763" cy="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126"/>
            <a:ext cx="3013763" cy="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/>
              </a:defRPr>
            </a:lvl1pPr>
          </a:lstStyle>
          <a:p>
            <a:fld id="{0DA3FC6E-5E83-492A-B9E3-AAABBA4AC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we want something that looks more like a stack of browsers on the left with some of that stack peeled off to hit a newly spun up instance.  So, the top instance on the right might be @capacity, and the bottom one might say something like 'dynamically provisioned'.</a:t>
            </a:r>
          </a:p>
          <a:p>
            <a:endParaRPr lang="en-US" dirty="0" smtClean="0"/>
          </a:p>
          <a:p>
            <a:r>
              <a:rPr lang="en-US" dirty="0" smtClean="0"/>
              <a:t>Also, in this case we want to make clear that the right hand side is your potential bottleneck.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</a:t>
            </a:r>
            <a:r>
              <a:rPr lang="en-US" dirty="0" err="1" smtClean="0"/>
              <a:t>opp</a:t>
            </a:r>
            <a:r>
              <a:rPr lang="en-US" dirty="0" smtClean="0"/>
              <a:t> for optimization – Munich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     Shard    Non-shard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IE    3.917     3.995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FF   4.033     3.797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24.470   23.821</a:t>
            </a:r>
          </a:p>
          <a:p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ajaxperformance.com-MSNBC.com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-non-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sharded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at 23.821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ajaxperformance.com-MSNBC.com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-normal at 24.470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2BFCB-C7B6-48F4-B761-24F8EA0F70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Objects per page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345  San Jose, CA - AT&amp;T                  7.266057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131  Quarry Bay, Hong Kong -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CPCNet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      7.564671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247  London, UK - Global Crossing         8.594765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267 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Beijing,China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- China Unicom         8.569770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171  New York, NY - Sprint                 8.852465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203  Munich, Germany -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Telefonica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        10.414258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212  Frankfurt, Germany - Deutsche Telekom 8.874623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applications are moving to the cloud </a:t>
            </a:r>
            <a:r>
              <a:rPr lang="en-US" baseline="0" dirty="0" smtClean="0"/>
              <a:t> - Percentage of web app transactions that include at least one object hosted on Amazon </a:t>
            </a:r>
            <a:r>
              <a:rPr lang="en-US" baseline="0" dirty="0" err="1" smtClean="0"/>
              <a:t>EC2</a:t>
            </a:r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 for 1 hr: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42,368 unique tests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1,010,751 unique test &amp;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Ips</a:t>
            </a:r>
            <a:endParaRPr lang="en-US" sz="1200" kern="120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USEast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    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USWest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    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EUIreland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 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AsiaPacSin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AzureUSSouthCentral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AzureUSNorthCentral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AzureEUNorth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AzureAsiaSoutheast</a:t>
            </a:r>
            <a:endParaRPr lang="en-US" sz="1200" kern="120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----------- ----------- ----------- ----------- ------------------- ------------------- ------------ ------------------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6861        279         1158        1           62                  24                  77           12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  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Opsource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static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Amazon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EC2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US East Static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Amazon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S3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Static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GoGrid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Static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Google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AppEngine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Static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Enough scary news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3FC6E-5E83-492A-B9E3-AAABBA4AC72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6-2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671888" y="469900"/>
            <a:ext cx="49879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algn="r"/>
            <a:r>
              <a:rPr lang="en-US" sz="2600" dirty="0">
                <a:latin typeface="Calibri"/>
              </a:rPr>
              <a:t/>
            </a:r>
            <a:br>
              <a:rPr lang="en-US" sz="2600" dirty="0">
                <a:latin typeface="Calibri"/>
              </a:rPr>
            </a:br>
            <a:r>
              <a:rPr lang="en-US" sz="2600" dirty="0">
                <a:latin typeface="Calibri"/>
              </a:rPr>
              <a:t/>
            </a:r>
            <a:br>
              <a:rPr lang="en-US" sz="2600" dirty="0">
                <a:latin typeface="Calibri"/>
              </a:rPr>
            </a:br>
            <a:r>
              <a:rPr lang="en-US" sz="2600" dirty="0">
                <a:latin typeface="Calibri"/>
              </a:rPr>
              <a:t/>
            </a:r>
            <a:br>
              <a:rPr lang="en-US" sz="2600" dirty="0">
                <a:latin typeface="Calibri"/>
              </a:rPr>
            </a:br>
            <a:endParaRPr lang="en-US" sz="2600" dirty="0">
              <a:latin typeface="Calibri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224867"/>
            <a:ext cx="7848600" cy="5381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3723342"/>
            <a:ext cx="5702300" cy="336550"/>
          </a:xfrm>
        </p:spPr>
        <p:txBody>
          <a:bodyPr/>
          <a:lstStyle>
            <a:lvl1pPr marL="0" indent="0">
              <a:lnSpc>
                <a:spcPct val="90000"/>
              </a:lnSpc>
              <a:buFont typeface="Verdana" pitchFamily="34" charset="0"/>
              <a:buNone/>
              <a:defRPr sz="1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arrow dingbat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51" y="3233244"/>
            <a:ext cx="260349" cy="386255"/>
          </a:xfrm>
          <a:prstGeom prst="rect">
            <a:avLst/>
          </a:prstGeom>
        </p:spPr>
      </p:pic>
      <p:pic>
        <p:nvPicPr>
          <p:cNvPr id="10" name="Picture 9" descr="Gomez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50" y="5780300"/>
            <a:ext cx="3270182" cy="6170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main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8" y="0"/>
            <a:ext cx="8939212" cy="7406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6" name="Picture 65" descr="gradient to user2.png"/>
          <p:cNvPicPr>
            <a:picLocks noChangeAspect="1"/>
          </p:cNvPicPr>
          <p:nvPr userDrawn="1"/>
        </p:nvPicPr>
        <p:blipFill>
          <a:blip r:embed="rId2" cstate="print"/>
          <a:srcRect r="5079"/>
          <a:stretch>
            <a:fillRect/>
          </a:stretch>
        </p:blipFill>
        <p:spPr>
          <a:xfrm>
            <a:off x="240713" y="2095525"/>
            <a:ext cx="8903287" cy="3849916"/>
          </a:xfrm>
          <a:prstGeom prst="rect">
            <a:avLst/>
          </a:prstGeom>
        </p:spPr>
      </p:pic>
      <p:grpSp>
        <p:nvGrpSpPr>
          <p:cNvPr id="3" name="Group 132"/>
          <p:cNvGrpSpPr/>
          <p:nvPr userDrawn="1"/>
        </p:nvGrpSpPr>
        <p:grpSpPr>
          <a:xfrm>
            <a:off x="2759331" y="3651502"/>
            <a:ext cx="954859" cy="1061221"/>
            <a:chOff x="2073372" y="3590870"/>
            <a:chExt cx="954859" cy="1061221"/>
          </a:xfrm>
        </p:grpSpPr>
        <p:sp>
          <p:nvSpPr>
            <p:cNvPr id="68" name="TextBox 67"/>
            <p:cNvSpPr txBox="1"/>
            <p:nvPr/>
          </p:nvSpPr>
          <p:spPr>
            <a:xfrm>
              <a:off x="2200335" y="4166625"/>
              <a:ext cx="700933" cy="48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</a:rPr>
                <a:t>Major</a:t>
              </a:r>
              <a:b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</a:rPr>
              </a:br>
              <a: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</a:rPr>
                <a:t>ISP</a:t>
              </a:r>
            </a:p>
          </p:txBody>
        </p:sp>
        <p:pic>
          <p:nvPicPr>
            <p:cNvPr id="69" name="Picture 68" descr="major isp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3372" y="3590870"/>
              <a:ext cx="954859" cy="717362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</p:grpSp>
      <p:grpSp>
        <p:nvGrpSpPr>
          <p:cNvPr id="4" name="Group 69"/>
          <p:cNvGrpSpPr/>
          <p:nvPr userDrawn="1"/>
        </p:nvGrpSpPr>
        <p:grpSpPr>
          <a:xfrm>
            <a:off x="6005584" y="2255724"/>
            <a:ext cx="925354" cy="3505654"/>
            <a:chOff x="5770738" y="2255724"/>
            <a:chExt cx="925354" cy="3505654"/>
          </a:xfrm>
        </p:grpSpPr>
        <p:pic>
          <p:nvPicPr>
            <p:cNvPr id="71" name="Picture 70" descr="tower 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7402" y="4150233"/>
              <a:ext cx="392026" cy="3920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72" name="Picture 71" descr="local isp7.png"/>
            <p:cNvPicPr>
              <a:picLocks noChangeAspect="1"/>
            </p:cNvPicPr>
            <p:nvPr/>
          </p:nvPicPr>
          <p:blipFill>
            <a:blip r:embed="rId5" cstate="print"/>
            <a:srcRect l="52780"/>
            <a:stretch>
              <a:fillRect/>
            </a:stretch>
          </p:blipFill>
          <p:spPr>
            <a:xfrm>
              <a:off x="5875473" y="2548157"/>
              <a:ext cx="571911" cy="451705"/>
            </a:xfrm>
            <a:prstGeom prst="rect">
              <a:avLst/>
            </a:prstGeom>
            <a:effectLst>
              <a:outerShdw blurRad="38100" dist="38100" dir="2700000">
                <a:srgbClr val="000000">
                  <a:alpha val="35000"/>
                </a:srgbClr>
              </a:outerShdw>
            </a:effectLst>
          </p:spPr>
        </p:pic>
        <p:sp>
          <p:nvSpPr>
            <p:cNvPr id="73" name="TextBox 72"/>
            <p:cNvSpPr txBox="1"/>
            <p:nvPr/>
          </p:nvSpPr>
          <p:spPr>
            <a:xfrm>
              <a:off x="5770738" y="2255724"/>
              <a:ext cx="925354" cy="29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j-lt"/>
                </a:rPr>
                <a:t>Local ISP</a:t>
              </a:r>
              <a:endPara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pic>
          <p:nvPicPr>
            <p:cNvPr id="74" name="Picture 73" descr="local isp7.png"/>
            <p:cNvPicPr>
              <a:picLocks noChangeAspect="1"/>
            </p:cNvPicPr>
            <p:nvPr/>
          </p:nvPicPr>
          <p:blipFill>
            <a:blip r:embed="rId5" cstate="print"/>
            <a:srcRect l="52780"/>
            <a:stretch>
              <a:fillRect/>
            </a:stretch>
          </p:blipFill>
          <p:spPr>
            <a:xfrm>
              <a:off x="5875473" y="3349195"/>
              <a:ext cx="571911" cy="451705"/>
            </a:xfrm>
            <a:prstGeom prst="rect">
              <a:avLst/>
            </a:prstGeom>
            <a:effectLst>
              <a:outerShdw blurRad="38100" dist="38100" dir="2700000">
                <a:srgbClr val="000000">
                  <a:alpha val="35000"/>
                </a:srgbClr>
              </a:outerShdw>
            </a:effectLst>
          </p:spPr>
        </p:pic>
        <p:grpSp>
          <p:nvGrpSpPr>
            <p:cNvPr id="5" name="Group 110"/>
            <p:cNvGrpSpPr/>
            <p:nvPr/>
          </p:nvGrpSpPr>
          <p:grpSpPr>
            <a:xfrm>
              <a:off x="5839167" y="4891591"/>
              <a:ext cx="788497" cy="869787"/>
              <a:chOff x="5752992" y="4039893"/>
              <a:chExt cx="788497" cy="869787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752992" y="4424214"/>
                <a:ext cx="788497" cy="48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</a:rPr>
                  <a:t>Mobile </a:t>
                </a:r>
                <a:b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</a:rPr>
                </a:br>
                <a: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</a:rPr>
                  <a:t>Carrier</a:t>
                </a:r>
              </a:p>
            </p:txBody>
          </p:sp>
          <p:pic>
            <p:nvPicPr>
              <p:cNvPr id="77" name="Picture 76" descr="tower ic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51227" y="4039893"/>
                <a:ext cx="392026" cy="392026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6" name="Group 77"/>
          <p:cNvGrpSpPr/>
          <p:nvPr userDrawn="1"/>
        </p:nvGrpSpPr>
        <p:grpSpPr>
          <a:xfrm>
            <a:off x="4060788" y="2065783"/>
            <a:ext cx="1676400" cy="3690667"/>
            <a:chOff x="3512804" y="2065783"/>
            <a:chExt cx="1676400" cy="3690667"/>
          </a:xfrm>
        </p:grpSpPr>
        <p:pic>
          <p:nvPicPr>
            <p:cNvPr id="79" name="Picture 78" descr="simple cloud.png"/>
            <p:cNvPicPr>
              <a:picLocks noChangeAspect="1"/>
            </p:cNvPicPr>
            <p:nvPr/>
          </p:nvPicPr>
          <p:blipFill>
            <a:blip r:embed="rId6" cstate="print">
              <a:alphaModFix amt="59000"/>
            </a:blip>
            <a:stretch>
              <a:fillRect/>
            </a:stretch>
          </p:blipFill>
          <p:spPr>
            <a:xfrm>
              <a:off x="3512804" y="2816710"/>
              <a:ext cx="1676400" cy="229822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913224" y="3935065"/>
              <a:ext cx="875560" cy="29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</a:rPr>
                <a:t>Internet</a:t>
              </a:r>
            </a:p>
          </p:txBody>
        </p:sp>
        <p:grpSp>
          <p:nvGrpSpPr>
            <p:cNvPr id="7" name="Group 157"/>
            <p:cNvGrpSpPr/>
            <p:nvPr/>
          </p:nvGrpSpPr>
          <p:grpSpPr>
            <a:xfrm>
              <a:off x="3544834" y="4859641"/>
              <a:ext cx="1612340" cy="896809"/>
              <a:chOff x="3824199" y="5033649"/>
              <a:chExt cx="1612340" cy="896809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824199" y="5444992"/>
                <a:ext cx="1612340" cy="48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</a:rPr>
                  <a:t>Content Delivery</a:t>
                </a:r>
                <a:b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</a:rPr>
                </a:br>
                <a: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</a:rPr>
                  <a:t>Networks</a:t>
                </a:r>
              </a:p>
            </p:txBody>
          </p:sp>
          <p:pic>
            <p:nvPicPr>
              <p:cNvPr id="86" name="Picture 85" descr="webglobe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10549" y="5033649"/>
                <a:ext cx="439640" cy="439640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8" name="Group 113"/>
            <p:cNvGrpSpPr/>
            <p:nvPr/>
          </p:nvGrpSpPr>
          <p:grpSpPr>
            <a:xfrm>
              <a:off x="3643970" y="2065783"/>
              <a:ext cx="1414069" cy="1042557"/>
              <a:chOff x="3402115" y="2005443"/>
              <a:chExt cx="1414069" cy="1042557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3402115" y="2005443"/>
                <a:ext cx="1414069" cy="48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</a:rPr>
                  <a:t>3rd Party/</a:t>
                </a:r>
                <a:b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</a:rPr>
                </a:br>
                <a:r>
                  <a:rPr lang="en-US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</a:rPr>
                  <a:t>Cloud Services</a:t>
                </a:r>
              </a:p>
            </p:txBody>
          </p:sp>
          <p:pic>
            <p:nvPicPr>
              <p:cNvPr id="84" name="Picture 83" descr="3rd party4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49325" y="2484408"/>
                <a:ext cx="646586" cy="56359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50000"/>
                  </a:srgbClr>
                </a:outerShdw>
              </a:effectLst>
            </p:spPr>
          </p:pic>
        </p:grpSp>
      </p:grpSp>
      <p:grpSp>
        <p:nvGrpSpPr>
          <p:cNvPr id="9" name="Group 86"/>
          <p:cNvGrpSpPr/>
          <p:nvPr userDrawn="1"/>
        </p:nvGrpSpPr>
        <p:grpSpPr>
          <a:xfrm>
            <a:off x="7035005" y="2064815"/>
            <a:ext cx="1235799" cy="3520266"/>
            <a:chOff x="7069797" y="2064815"/>
            <a:chExt cx="1235799" cy="3520266"/>
          </a:xfrm>
        </p:grpSpPr>
        <p:pic>
          <p:nvPicPr>
            <p:cNvPr id="88" name="Picture 87" descr="monito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7284" y="2548157"/>
              <a:ext cx="524938" cy="438404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89" name="Picture 88" descr="Firefox [Converted]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5721" y="2598890"/>
              <a:ext cx="286104" cy="271811"/>
            </a:xfrm>
            <a:prstGeom prst="rect">
              <a:avLst/>
            </a:prstGeom>
          </p:spPr>
        </p:pic>
        <p:pic>
          <p:nvPicPr>
            <p:cNvPr id="90" name="Picture 89" descr="blackberr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4468" y="5127719"/>
              <a:ext cx="230570" cy="457362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91" name="Picture 90" descr="Opera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21708" y="5227090"/>
              <a:ext cx="294130" cy="258620"/>
            </a:xfrm>
            <a:prstGeom prst="rect">
              <a:avLst/>
            </a:prstGeom>
          </p:spPr>
        </p:pic>
        <p:pic>
          <p:nvPicPr>
            <p:cNvPr id="92" name="Picture 91" descr="iphon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24662" y="3399579"/>
              <a:ext cx="270183" cy="463701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93" name="Picture 92" descr="Safari_Browse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2535" y="3451847"/>
              <a:ext cx="272476" cy="308151"/>
            </a:xfrm>
            <a:prstGeom prst="rect">
              <a:avLst/>
            </a:prstGeom>
          </p:spPr>
        </p:pic>
        <p:pic>
          <p:nvPicPr>
            <p:cNvPr id="94" name="Picture 22" descr="monitor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8410" y="4276298"/>
              <a:ext cx="502686" cy="438404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95" name="Picture 94" descr="Internet_Explorer_4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2127" y="4341144"/>
              <a:ext cx="273292" cy="304800"/>
            </a:xfrm>
            <a:prstGeom prst="rect">
              <a:avLst/>
            </a:prstGeom>
            <a:effectLst>
              <a:outerShdw blurRad="12700" dist="38100" dir="2700000">
                <a:srgbClr val="000000">
                  <a:alpha val="21000"/>
                </a:srgbClr>
              </a:outerShdw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7069797" y="2064815"/>
              <a:ext cx="1235799" cy="48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</a:rPr>
                <a:t>Browsers and devices</a:t>
              </a:r>
            </a:p>
          </p:txBody>
        </p:sp>
      </p:grpSp>
      <p:grpSp>
        <p:nvGrpSpPr>
          <p:cNvPr id="10" name="Group 184"/>
          <p:cNvGrpSpPr/>
          <p:nvPr userDrawn="1"/>
        </p:nvGrpSpPr>
        <p:grpSpPr>
          <a:xfrm>
            <a:off x="8125530" y="2269633"/>
            <a:ext cx="1035069" cy="3275448"/>
            <a:chOff x="8125530" y="2269633"/>
            <a:chExt cx="1035069" cy="3275448"/>
          </a:xfrm>
        </p:grpSpPr>
        <p:sp>
          <p:nvSpPr>
            <p:cNvPr id="98" name="TextBox 97"/>
            <p:cNvSpPr txBox="1"/>
            <p:nvPr/>
          </p:nvSpPr>
          <p:spPr>
            <a:xfrm>
              <a:off x="8125530" y="2269633"/>
              <a:ext cx="1035069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</a:rPr>
                <a:t>Users</a:t>
              </a:r>
            </a:p>
          </p:txBody>
        </p:sp>
        <p:pic>
          <p:nvPicPr>
            <p:cNvPr id="99" name="Picture 98" descr="user icon-gomez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9735" y="2570407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0" name="Picture 99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3217050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100" descr="user icon-gomez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89735" y="3863693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2" name="Picture 101" descr="user icon-gomez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89735" y="4510336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5156979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4" name="Picture 103" descr="firewall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363163" y="2556787"/>
            <a:ext cx="134890" cy="295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46050" h="38100" prst="coolSlant"/>
          </a:sp3d>
        </p:spPr>
      </p:pic>
      <p:grpSp>
        <p:nvGrpSpPr>
          <p:cNvPr id="11" name="Group 38"/>
          <p:cNvGrpSpPr/>
          <p:nvPr userDrawn="1"/>
        </p:nvGrpSpPr>
        <p:grpSpPr>
          <a:xfrm>
            <a:off x="8125530" y="2269633"/>
            <a:ext cx="1035069" cy="3275448"/>
            <a:chOff x="8125530" y="2269633"/>
            <a:chExt cx="1035069" cy="3275448"/>
          </a:xfrm>
        </p:grpSpPr>
        <p:sp>
          <p:nvSpPr>
            <p:cNvPr id="106" name="TextBox 105"/>
            <p:cNvSpPr txBox="1"/>
            <p:nvPr/>
          </p:nvSpPr>
          <p:spPr>
            <a:xfrm>
              <a:off x="8125530" y="2269633"/>
              <a:ext cx="1035069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+mn-cs"/>
                </a:rPr>
                <a:t>Users</a:t>
              </a:r>
            </a:p>
          </p:txBody>
        </p:sp>
        <p:pic>
          <p:nvPicPr>
            <p:cNvPr id="107" name="Picture 106" descr="user icon-gomez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9735" y="2570407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Picture 107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3217050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 descr="user icon-gomez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89735" y="3863693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 descr="user icon-gomez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89735" y="4510336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11" name="Picture 110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5156979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4"/>
          <p:cNvGrpSpPr/>
          <p:nvPr userDrawn="1"/>
        </p:nvGrpSpPr>
        <p:grpSpPr>
          <a:xfrm>
            <a:off x="218443" y="2272734"/>
            <a:ext cx="1133644" cy="3351731"/>
            <a:chOff x="218443" y="2272734"/>
            <a:chExt cx="1133644" cy="3351731"/>
          </a:xfrm>
        </p:grpSpPr>
        <p:sp>
          <p:nvSpPr>
            <p:cNvPr id="116" name="Rectangle 115"/>
            <p:cNvSpPr/>
            <p:nvPr/>
          </p:nvSpPr>
          <p:spPr>
            <a:xfrm>
              <a:off x="218443" y="4718839"/>
              <a:ext cx="748923" cy="268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Storage</a:t>
              </a:r>
              <a:endPara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8443" y="2761955"/>
              <a:ext cx="736099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Web </a:t>
              </a:r>
              <a:b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</a:b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Servers</a:t>
              </a:r>
              <a:endPara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18443" y="3740397"/>
              <a:ext cx="748923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App </a:t>
              </a:r>
              <a:b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</a:b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Servers</a:t>
              </a:r>
              <a:endPara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8443" y="4229618"/>
              <a:ext cx="736099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DB </a:t>
              </a:r>
              <a:b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</a:b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Servers</a:t>
              </a:r>
              <a:endPara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8443" y="5040014"/>
              <a:ext cx="1010085" cy="265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Mainframe</a:t>
              </a:r>
              <a:endPara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8443" y="2272734"/>
              <a:ext cx="902811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Calibri"/>
                </a:rPr>
                <a:t>Load </a:t>
              </a:r>
              <a:br>
                <a:rPr lang="en-US" sz="1400" b="1" kern="1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Calibri"/>
                </a:rPr>
              </a:br>
              <a:r>
                <a:rPr lang="en-US" sz="1400" b="1" kern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Calibri"/>
                </a:rPr>
                <a:t>Balancers</a:t>
              </a:r>
              <a:endParaRPr lang="en-US" sz="1400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18443" y="3251176"/>
              <a:ext cx="1133644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Calibri"/>
                </a:rPr>
                <a:t>Mobile </a:t>
              </a:r>
              <a:br>
                <a:rPr lang="en-US" sz="1400" b="1" kern="1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Calibri"/>
                </a:rPr>
              </a:br>
              <a:r>
                <a:rPr lang="en-US" sz="1400" b="1" kern="1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ea typeface="+mn-ea"/>
                  <a:cs typeface="Calibri"/>
                </a:rPr>
                <a:t>Components</a:t>
              </a:r>
              <a:endParaRPr lang="en-US" sz="1400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18443" y="5358687"/>
              <a:ext cx="832792" cy="265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Network</a:t>
              </a:r>
              <a:endPara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3"/>
          <p:cNvGrpSpPr/>
          <p:nvPr userDrawn="1"/>
        </p:nvGrpSpPr>
        <p:grpSpPr>
          <a:xfrm>
            <a:off x="1460563" y="2974981"/>
            <a:ext cx="587924" cy="2091004"/>
            <a:chOff x="1385229" y="2924026"/>
            <a:chExt cx="587924" cy="2091004"/>
          </a:xfrm>
        </p:grpSpPr>
        <p:pic>
          <p:nvPicPr>
            <p:cNvPr id="125" name="Picture 124" descr="server_ligher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97427" y="3716339"/>
              <a:ext cx="363528" cy="241528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126" name="Picture 125" descr="server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17296" y="4037627"/>
              <a:ext cx="317091" cy="58763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26" descr="bolt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7936" y="4705025"/>
              <a:ext cx="542509" cy="310005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grpSp>
          <p:nvGrpSpPr>
            <p:cNvPr id="14" name="Group 106"/>
            <p:cNvGrpSpPr/>
            <p:nvPr/>
          </p:nvGrpSpPr>
          <p:grpSpPr>
            <a:xfrm>
              <a:off x="1385229" y="2924026"/>
              <a:ext cx="587924" cy="712553"/>
              <a:chOff x="1313461" y="3753387"/>
              <a:chExt cx="654901" cy="793728"/>
            </a:xfrm>
          </p:grpSpPr>
          <p:pic>
            <p:nvPicPr>
              <p:cNvPr id="129" name="Picture 128" descr="server_ligher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682434" y="3753387"/>
                <a:ext cx="285928" cy="52915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0" name="Picture 129" descr="server_ligher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511883" y="4017963"/>
                <a:ext cx="285928" cy="52915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1" name="Picture 130" descr="server_ligher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313461" y="3753387"/>
                <a:ext cx="285928" cy="52915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"/>
            <a:ext cx="8939211" cy="74066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90600"/>
            <a:ext cx="8621713" cy="5408613"/>
          </a:xfrm>
        </p:spPr>
        <p:txBody>
          <a:bodyPr/>
          <a:lstStyle>
            <a:lvl2pPr>
              <a:lnSpc>
                <a:spcPct val="780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ct val="78000"/>
              </a:lnSpc>
              <a:spcBef>
                <a:spcPts val="600"/>
              </a:spcBef>
              <a:defRPr sz="1800"/>
            </a:lvl3pPr>
            <a:lvl4pPr>
              <a:lnSpc>
                <a:spcPct val="78000"/>
              </a:lnSpc>
              <a:spcBef>
                <a:spcPts val="600"/>
              </a:spcBef>
              <a:buFont typeface="Wingdings" pitchFamily="2" charset="2"/>
              <a:buChar char="§"/>
              <a:defRPr sz="1600"/>
            </a:lvl4pPr>
            <a:lvl5pPr>
              <a:lnSpc>
                <a:spcPct val="78000"/>
              </a:lnSpc>
              <a:spcBef>
                <a:spcPts val="600"/>
              </a:spcBef>
              <a:buFont typeface="Calibri" pitchFamily="34" charset="0"/>
              <a:buChar char="–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 with Callou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"/>
            <a:ext cx="8939211" cy="74066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90601"/>
            <a:ext cx="8621713" cy="2401528"/>
          </a:xfrm>
        </p:spPr>
        <p:txBody>
          <a:bodyPr/>
          <a:lstStyle>
            <a:lvl2pPr>
              <a:lnSpc>
                <a:spcPct val="78000"/>
              </a:lnSpc>
              <a:spcBef>
                <a:spcPts val="600"/>
              </a:spcBef>
              <a:defRPr sz="2000"/>
            </a:lvl2pPr>
            <a:lvl3pPr marL="1143000" indent="-228600">
              <a:lnSpc>
                <a:spcPct val="78000"/>
              </a:lnSpc>
              <a:spcBef>
                <a:spcPts val="600"/>
              </a:spcBef>
              <a:defRPr sz="1800"/>
            </a:lvl3pPr>
            <a:lvl4pPr>
              <a:lnSpc>
                <a:spcPct val="78000"/>
              </a:lnSpc>
              <a:spcBef>
                <a:spcPts val="600"/>
              </a:spcBef>
              <a:buFont typeface="Wingdings" pitchFamily="2" charset="2"/>
              <a:buChar char="§"/>
              <a:defRPr sz="1600"/>
            </a:lvl4pPr>
            <a:lvl5pPr>
              <a:lnSpc>
                <a:spcPct val="78000"/>
              </a:lnSpc>
              <a:spcBef>
                <a:spcPts val="600"/>
              </a:spcBef>
              <a:buFont typeface="Calibri" pitchFamily="34" charset="0"/>
              <a:buChar char="–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6953" y="3862388"/>
            <a:ext cx="3480363" cy="253682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1800"/>
            </a:lvl1pPr>
            <a:lvl2pPr marL="176213" indent="-134938">
              <a:buClrTx/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Callout Subhead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29930" y="3862388"/>
            <a:ext cx="3480363" cy="253682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1800"/>
            </a:lvl1pPr>
            <a:lvl2pPr marL="176213" indent="-134938">
              <a:buClrTx/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Callout Subhead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"/>
            <a:ext cx="8942832" cy="7438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42445" y="1858297"/>
            <a:ext cx="7859110" cy="370184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74688" y="981075"/>
            <a:ext cx="7794625" cy="800100"/>
          </a:xfrm>
        </p:spPr>
        <p:txBody>
          <a:bodyPr/>
          <a:lstStyle>
            <a:lvl1pPr marL="0" indent="0" algn="ctr">
              <a:buFont typeface="Arial"/>
              <a:buNone/>
              <a:defRPr sz="2000"/>
            </a:lvl1pPr>
            <a:lvl2pPr marL="0" indent="0" algn="ctr">
              <a:buFont typeface="Arial"/>
              <a:buNone/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"/>
            <a:ext cx="8482012" cy="7438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392" y="987552"/>
            <a:ext cx="3990975" cy="4646612"/>
          </a:xfrm>
        </p:spPr>
        <p:txBody>
          <a:bodyPr/>
          <a:lstStyle>
            <a:lvl4pPr>
              <a:buFont typeface="Wingdings" charset="2"/>
              <a:buChar char="§"/>
              <a:defRPr sz="1400"/>
            </a:lvl4pPr>
            <a:lvl5pPr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6763" y="987552"/>
            <a:ext cx="3986784" cy="4711700"/>
          </a:xfrm>
        </p:spPr>
        <p:txBody>
          <a:bodyPr/>
          <a:lstStyle>
            <a:lvl4pPr>
              <a:buFont typeface="Wingdings" charset="2"/>
              <a:buChar char="§"/>
              <a:defRPr sz="1400"/>
            </a:lvl4pPr>
            <a:lvl5pPr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"/>
            <a:ext cx="8939212" cy="7406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87350" y="1008063"/>
            <a:ext cx="8270875" cy="527526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main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8" y="0"/>
            <a:ext cx="8939212" cy="7406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5" name="Picture 64" descr="gradient to user2.png"/>
          <p:cNvPicPr>
            <a:picLocks noChangeAspect="1"/>
          </p:cNvPicPr>
          <p:nvPr userDrawn="1"/>
        </p:nvPicPr>
        <p:blipFill>
          <a:blip r:embed="rId2" cstate="print"/>
          <a:srcRect r="5079"/>
          <a:stretch>
            <a:fillRect/>
          </a:stretch>
        </p:blipFill>
        <p:spPr>
          <a:xfrm>
            <a:off x="240713" y="2095525"/>
            <a:ext cx="8903287" cy="3849916"/>
          </a:xfrm>
          <a:prstGeom prst="rect">
            <a:avLst/>
          </a:prstGeom>
        </p:spPr>
      </p:pic>
      <p:grpSp>
        <p:nvGrpSpPr>
          <p:cNvPr id="3" name="Group 132"/>
          <p:cNvGrpSpPr/>
          <p:nvPr userDrawn="1"/>
        </p:nvGrpSpPr>
        <p:grpSpPr>
          <a:xfrm>
            <a:off x="2759331" y="3651502"/>
            <a:ext cx="954859" cy="1061221"/>
            <a:chOff x="2073372" y="3590870"/>
            <a:chExt cx="954859" cy="1061221"/>
          </a:xfrm>
        </p:grpSpPr>
        <p:sp>
          <p:nvSpPr>
            <p:cNvPr id="67" name="TextBox 66"/>
            <p:cNvSpPr txBox="1"/>
            <p:nvPr/>
          </p:nvSpPr>
          <p:spPr>
            <a:xfrm>
              <a:off x="2200335" y="4166625"/>
              <a:ext cx="700933" cy="48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latin typeface="+mn-lt"/>
                </a:rPr>
                <a:t>Major</a:t>
              </a:r>
              <a:r>
                <a:rPr lang="en-US" sz="1600" b="1" dirty="0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/>
              </a:r>
              <a:br>
                <a:rPr lang="en-US" sz="1600" b="1" dirty="0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ISP</a:t>
              </a:r>
            </a:p>
          </p:txBody>
        </p:sp>
        <p:pic>
          <p:nvPicPr>
            <p:cNvPr id="68" name="Picture 67" descr="major isp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3372" y="3590870"/>
              <a:ext cx="954859" cy="717362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</p:grpSp>
      <p:grpSp>
        <p:nvGrpSpPr>
          <p:cNvPr id="4" name="Group 68"/>
          <p:cNvGrpSpPr/>
          <p:nvPr userDrawn="1"/>
        </p:nvGrpSpPr>
        <p:grpSpPr>
          <a:xfrm>
            <a:off x="6005584" y="2255724"/>
            <a:ext cx="925354" cy="3505654"/>
            <a:chOff x="5770738" y="2255724"/>
            <a:chExt cx="925354" cy="3505654"/>
          </a:xfrm>
        </p:grpSpPr>
        <p:pic>
          <p:nvPicPr>
            <p:cNvPr id="70" name="Picture 69" descr="tower 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7402" y="4150233"/>
              <a:ext cx="392026" cy="3920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71" name="Picture 70" descr="local isp7.png"/>
            <p:cNvPicPr>
              <a:picLocks noChangeAspect="1"/>
            </p:cNvPicPr>
            <p:nvPr/>
          </p:nvPicPr>
          <p:blipFill>
            <a:blip r:embed="rId5" cstate="print"/>
            <a:srcRect l="52780"/>
            <a:stretch>
              <a:fillRect/>
            </a:stretch>
          </p:blipFill>
          <p:spPr>
            <a:xfrm>
              <a:off x="5875473" y="2548157"/>
              <a:ext cx="571911" cy="451705"/>
            </a:xfrm>
            <a:prstGeom prst="rect">
              <a:avLst/>
            </a:prstGeom>
            <a:effectLst>
              <a:outerShdw blurRad="38100" dist="38100" dir="2700000">
                <a:srgbClr val="000000">
                  <a:alpha val="35000"/>
                </a:srgbClr>
              </a:outerShdw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5770738" y="2255724"/>
              <a:ext cx="925354" cy="29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Local ISP</a:t>
              </a:r>
              <a:endParaRPr lang="en-US" sz="1600" b="1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73" name="Picture 72" descr="local isp7.png"/>
            <p:cNvPicPr>
              <a:picLocks noChangeAspect="1"/>
            </p:cNvPicPr>
            <p:nvPr/>
          </p:nvPicPr>
          <p:blipFill>
            <a:blip r:embed="rId5" cstate="print"/>
            <a:srcRect l="52780"/>
            <a:stretch>
              <a:fillRect/>
            </a:stretch>
          </p:blipFill>
          <p:spPr>
            <a:xfrm>
              <a:off x="5875473" y="3349195"/>
              <a:ext cx="571911" cy="451705"/>
            </a:xfrm>
            <a:prstGeom prst="rect">
              <a:avLst/>
            </a:prstGeom>
            <a:effectLst>
              <a:outerShdw blurRad="38100" dist="38100" dir="2700000">
                <a:srgbClr val="000000">
                  <a:alpha val="35000"/>
                </a:srgbClr>
              </a:outerShdw>
            </a:effectLst>
          </p:spPr>
        </p:pic>
        <p:grpSp>
          <p:nvGrpSpPr>
            <p:cNvPr id="5" name="Group 110"/>
            <p:cNvGrpSpPr/>
            <p:nvPr/>
          </p:nvGrpSpPr>
          <p:grpSpPr>
            <a:xfrm>
              <a:off x="5839167" y="4891591"/>
              <a:ext cx="788497" cy="869787"/>
              <a:chOff x="5752992" y="4039893"/>
              <a:chExt cx="788497" cy="86978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5752992" y="4424214"/>
                <a:ext cx="788497" cy="48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Mobile </a:t>
                </a:r>
                <a:b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</a:br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Carrier</a:t>
                </a:r>
              </a:p>
            </p:txBody>
          </p:sp>
          <p:pic>
            <p:nvPicPr>
              <p:cNvPr id="76" name="Picture 75" descr="tower ic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51227" y="4039893"/>
                <a:ext cx="392026" cy="392026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6" name="Group 76"/>
          <p:cNvGrpSpPr/>
          <p:nvPr userDrawn="1"/>
        </p:nvGrpSpPr>
        <p:grpSpPr>
          <a:xfrm>
            <a:off x="4060788" y="2065783"/>
            <a:ext cx="1676400" cy="3690667"/>
            <a:chOff x="3512804" y="2065783"/>
            <a:chExt cx="1676400" cy="3690667"/>
          </a:xfrm>
        </p:grpSpPr>
        <p:pic>
          <p:nvPicPr>
            <p:cNvPr id="78" name="Picture 77" descr="simple cloud.png"/>
            <p:cNvPicPr>
              <a:picLocks noChangeAspect="1"/>
            </p:cNvPicPr>
            <p:nvPr/>
          </p:nvPicPr>
          <p:blipFill>
            <a:blip r:embed="rId6" cstate="print">
              <a:alphaModFix amt="59000"/>
            </a:blip>
            <a:stretch>
              <a:fillRect/>
            </a:stretch>
          </p:blipFill>
          <p:spPr>
            <a:xfrm>
              <a:off x="3512804" y="2816710"/>
              <a:ext cx="1676400" cy="229822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913224" y="3935065"/>
              <a:ext cx="875560" cy="29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latin typeface="+mn-lt"/>
                </a:rPr>
                <a:t>Internet</a:t>
              </a:r>
            </a:p>
          </p:txBody>
        </p:sp>
        <p:grpSp>
          <p:nvGrpSpPr>
            <p:cNvPr id="7" name="Group 157"/>
            <p:cNvGrpSpPr/>
            <p:nvPr/>
          </p:nvGrpSpPr>
          <p:grpSpPr>
            <a:xfrm>
              <a:off x="3544834" y="4859641"/>
              <a:ext cx="1612340" cy="896809"/>
              <a:chOff x="3824199" y="5033649"/>
              <a:chExt cx="1612340" cy="89680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824199" y="5444992"/>
                <a:ext cx="1612340" cy="48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+mn-lt"/>
                  </a:rPr>
                  <a:t>Content Delivery</a:t>
                </a:r>
                <a:br>
                  <a:rPr lang="en-US" sz="1600" b="1" dirty="0" smtClean="0">
                    <a:solidFill>
                      <a:srgbClr val="000000"/>
                    </a:solidFill>
                    <a:latin typeface="+mn-lt"/>
                  </a:rPr>
                </a:br>
                <a:r>
                  <a:rPr lang="en-US" sz="1600" b="1" dirty="0" smtClean="0">
                    <a:solidFill>
                      <a:srgbClr val="000000"/>
                    </a:solidFill>
                    <a:latin typeface="+mn-lt"/>
                  </a:rPr>
                  <a:t>Networks</a:t>
                </a:r>
              </a:p>
            </p:txBody>
          </p:sp>
          <p:pic>
            <p:nvPicPr>
              <p:cNvPr id="85" name="Picture 84" descr="webglobe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10549" y="5033649"/>
                <a:ext cx="439640" cy="439640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8" name="Group 113"/>
            <p:cNvGrpSpPr/>
            <p:nvPr/>
          </p:nvGrpSpPr>
          <p:grpSpPr>
            <a:xfrm>
              <a:off x="3643970" y="2065783"/>
              <a:ext cx="1414069" cy="1042557"/>
              <a:chOff x="3402115" y="2005443"/>
              <a:chExt cx="1414069" cy="104255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3402115" y="2005443"/>
                <a:ext cx="1414069" cy="48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latin typeface="+mn-lt"/>
                  </a:rPr>
                  <a:t>3rd Party/</a:t>
                </a:r>
                <a:br>
                  <a:rPr lang="en-US" sz="1600" b="1" dirty="0" smtClean="0">
                    <a:latin typeface="+mn-lt"/>
                  </a:rPr>
                </a:br>
                <a:r>
                  <a:rPr lang="en-US" sz="1600" b="1" dirty="0" smtClean="0">
                    <a:latin typeface="+mn-lt"/>
                  </a:rPr>
                  <a:t>Cloud Services</a:t>
                </a:r>
              </a:p>
            </p:txBody>
          </p:sp>
          <p:pic>
            <p:nvPicPr>
              <p:cNvPr id="83" name="Picture 82" descr="3rd party4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49325" y="2484408"/>
                <a:ext cx="646586" cy="56359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50000"/>
                  </a:srgbClr>
                </a:outerShdw>
              </a:effectLst>
            </p:spPr>
          </p:pic>
        </p:grpSp>
      </p:grpSp>
      <p:grpSp>
        <p:nvGrpSpPr>
          <p:cNvPr id="9" name="Group 85"/>
          <p:cNvGrpSpPr/>
          <p:nvPr userDrawn="1"/>
        </p:nvGrpSpPr>
        <p:grpSpPr>
          <a:xfrm>
            <a:off x="7035005" y="2064815"/>
            <a:ext cx="1235799" cy="3520266"/>
            <a:chOff x="7069797" y="2064815"/>
            <a:chExt cx="1235799" cy="3520266"/>
          </a:xfrm>
        </p:grpSpPr>
        <p:pic>
          <p:nvPicPr>
            <p:cNvPr id="87" name="Picture 86" descr="monito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7284" y="2548157"/>
              <a:ext cx="524938" cy="438404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88" name="Picture 87" descr="Firefox [Converted]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5721" y="2598890"/>
              <a:ext cx="286104" cy="271811"/>
            </a:xfrm>
            <a:prstGeom prst="rect">
              <a:avLst/>
            </a:prstGeom>
          </p:spPr>
        </p:pic>
        <p:pic>
          <p:nvPicPr>
            <p:cNvPr id="89" name="Picture 88" descr="blackberr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4468" y="5127719"/>
              <a:ext cx="230570" cy="457362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90" name="Picture 89" descr="Opera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21708" y="5227090"/>
              <a:ext cx="294130" cy="258620"/>
            </a:xfrm>
            <a:prstGeom prst="rect">
              <a:avLst/>
            </a:prstGeom>
          </p:spPr>
        </p:pic>
        <p:pic>
          <p:nvPicPr>
            <p:cNvPr id="91" name="Picture 90" descr="iphon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24662" y="3399579"/>
              <a:ext cx="270183" cy="463701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92" name="Picture 91" descr="Safari_Browse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2535" y="3451847"/>
              <a:ext cx="272476" cy="308151"/>
            </a:xfrm>
            <a:prstGeom prst="rect">
              <a:avLst/>
            </a:prstGeom>
          </p:spPr>
        </p:pic>
        <p:pic>
          <p:nvPicPr>
            <p:cNvPr id="93" name="Picture 22" descr="monitor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8410" y="4276298"/>
              <a:ext cx="502686" cy="438404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94" name="Picture 93" descr="Internet_Explorer_4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2127" y="4341144"/>
              <a:ext cx="273292" cy="304800"/>
            </a:xfrm>
            <a:prstGeom prst="rect">
              <a:avLst/>
            </a:prstGeom>
            <a:effectLst>
              <a:outerShdw blurRad="12700" dist="38100" dir="2700000">
                <a:srgbClr val="000000">
                  <a:alpha val="21000"/>
                </a:srgbClr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7069797" y="2064815"/>
              <a:ext cx="1235799" cy="48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latin typeface="+mn-lt"/>
                </a:rPr>
                <a:t>Browsers and devices</a:t>
              </a:r>
            </a:p>
          </p:txBody>
        </p:sp>
      </p:grpSp>
      <p:grpSp>
        <p:nvGrpSpPr>
          <p:cNvPr id="10" name="Group 184"/>
          <p:cNvGrpSpPr/>
          <p:nvPr userDrawn="1"/>
        </p:nvGrpSpPr>
        <p:grpSpPr>
          <a:xfrm>
            <a:off x="8125530" y="2269633"/>
            <a:ext cx="1035069" cy="3275448"/>
            <a:chOff x="8125530" y="2269633"/>
            <a:chExt cx="1035069" cy="3275448"/>
          </a:xfrm>
        </p:grpSpPr>
        <p:sp>
          <p:nvSpPr>
            <p:cNvPr id="97" name="TextBox 96"/>
            <p:cNvSpPr txBox="1"/>
            <p:nvPr/>
          </p:nvSpPr>
          <p:spPr>
            <a:xfrm>
              <a:off x="8125530" y="2269633"/>
              <a:ext cx="1035069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8000"/>
                </a:lnSpc>
              </a:pPr>
              <a:r>
                <a:rPr lang="en-US" sz="1600" b="1" dirty="0" smtClean="0">
                  <a:latin typeface="+mn-lt"/>
                </a:rPr>
                <a:t>Users</a:t>
              </a:r>
            </a:p>
          </p:txBody>
        </p:sp>
        <p:pic>
          <p:nvPicPr>
            <p:cNvPr id="98" name="Picture 97" descr="user icon-gomez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9735" y="2570407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99" name="Picture 98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3217050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0" name="Picture 99" descr="user icon-gomez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89735" y="3863693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100" descr="user icon-gomez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89735" y="4510336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2" name="Picture 101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5156979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3" name="Picture 102" descr="firewall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363163" y="2556787"/>
            <a:ext cx="134890" cy="295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46050" h="38100" prst="coolSlant"/>
          </a:sp3d>
        </p:spPr>
      </p:pic>
      <p:grpSp>
        <p:nvGrpSpPr>
          <p:cNvPr id="11" name="Group 38"/>
          <p:cNvGrpSpPr/>
          <p:nvPr userDrawn="1"/>
        </p:nvGrpSpPr>
        <p:grpSpPr>
          <a:xfrm>
            <a:off x="8125530" y="2269633"/>
            <a:ext cx="1035069" cy="3275448"/>
            <a:chOff x="8125530" y="2269633"/>
            <a:chExt cx="1035069" cy="3275448"/>
          </a:xfrm>
        </p:grpSpPr>
        <p:sp>
          <p:nvSpPr>
            <p:cNvPr id="105" name="TextBox 104"/>
            <p:cNvSpPr txBox="1"/>
            <p:nvPr/>
          </p:nvSpPr>
          <p:spPr>
            <a:xfrm>
              <a:off x="8125530" y="2269633"/>
              <a:ext cx="1035069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</a:p>
          </p:txBody>
        </p:sp>
        <p:pic>
          <p:nvPicPr>
            <p:cNvPr id="106" name="Picture 105" descr="user icon-gomez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9735" y="2570407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6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3217050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Picture 107" descr="user icon-gomez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89735" y="3863693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 descr="user icon-gomez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89735" y="4510336"/>
              <a:ext cx="306658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 descr="user icon-gomez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89735" y="5156979"/>
              <a:ext cx="306659" cy="38810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3"/>
          <p:cNvGrpSpPr/>
          <p:nvPr userDrawn="1"/>
        </p:nvGrpSpPr>
        <p:grpSpPr>
          <a:xfrm>
            <a:off x="218443" y="2272734"/>
            <a:ext cx="1133644" cy="3351731"/>
            <a:chOff x="218443" y="2272734"/>
            <a:chExt cx="1133644" cy="3351731"/>
          </a:xfrm>
        </p:grpSpPr>
        <p:sp>
          <p:nvSpPr>
            <p:cNvPr id="115" name="Rectangle 114"/>
            <p:cNvSpPr/>
            <p:nvPr/>
          </p:nvSpPr>
          <p:spPr>
            <a:xfrm>
              <a:off x="218443" y="4718839"/>
              <a:ext cx="748923" cy="268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Storage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8443" y="2761955"/>
              <a:ext cx="736099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Web </a:t>
              </a:r>
              <a:b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Servers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8443" y="3740397"/>
              <a:ext cx="748923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App </a:t>
              </a:r>
              <a:b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Servers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18443" y="4229618"/>
              <a:ext cx="736099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DB </a:t>
              </a:r>
              <a:b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Servers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8443" y="5040014"/>
              <a:ext cx="1010085" cy="265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Mainframe</a:t>
              </a:r>
              <a:endParaRPr 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8443" y="2272734"/>
              <a:ext cx="902811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Load </a:t>
              </a:r>
              <a:br>
                <a:rPr lang="en-US" sz="1400" b="1" kern="120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</a:b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Balancers</a:t>
              </a:r>
              <a:endParaRPr lang="en-US" sz="1400" kern="1200" dirty="0">
                <a:solidFill>
                  <a:srgbClr val="000000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8443" y="3251176"/>
              <a:ext cx="1133644" cy="43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Mobile </a:t>
              </a:r>
              <a:br>
                <a:rPr lang="en-US" sz="1400" b="1" kern="120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</a:br>
              <a:r>
                <a:rPr lang="en-US" sz="1400" b="1" kern="120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Components</a:t>
              </a:r>
              <a:endParaRPr lang="en-US" sz="1400" kern="1200" dirty="0">
                <a:solidFill>
                  <a:srgbClr val="000000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18443" y="5358687"/>
              <a:ext cx="832792" cy="265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8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Network</a:t>
              </a:r>
              <a:endParaRPr lang="en-US" b="1" dirty="0" smtClean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2"/>
          <p:cNvGrpSpPr/>
          <p:nvPr userDrawn="1"/>
        </p:nvGrpSpPr>
        <p:grpSpPr>
          <a:xfrm>
            <a:off x="1460563" y="2974981"/>
            <a:ext cx="587924" cy="2091004"/>
            <a:chOff x="1385229" y="2924026"/>
            <a:chExt cx="587924" cy="2091004"/>
          </a:xfrm>
        </p:grpSpPr>
        <p:pic>
          <p:nvPicPr>
            <p:cNvPr id="124" name="Picture 123" descr="server_ligher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97427" y="3716339"/>
              <a:ext cx="363528" cy="241528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125" name="Picture 124" descr="server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17296" y="4037627"/>
              <a:ext cx="317091" cy="58763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 descr="bolt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7936" y="4705025"/>
              <a:ext cx="542509" cy="310005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grpSp>
          <p:nvGrpSpPr>
            <p:cNvPr id="14" name="Group 106"/>
            <p:cNvGrpSpPr/>
            <p:nvPr/>
          </p:nvGrpSpPr>
          <p:grpSpPr>
            <a:xfrm>
              <a:off x="1385229" y="2924026"/>
              <a:ext cx="587924" cy="712553"/>
              <a:chOff x="1313461" y="3753387"/>
              <a:chExt cx="654901" cy="793728"/>
            </a:xfrm>
          </p:grpSpPr>
          <p:pic>
            <p:nvPicPr>
              <p:cNvPr id="128" name="Picture 127" descr="server_ligher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682434" y="3753387"/>
                <a:ext cx="285928" cy="52915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9" name="Picture 128" descr="server_ligher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511883" y="4017963"/>
                <a:ext cx="285928" cy="52915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0" name="Picture 129" descr="server_ligher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313461" y="3753387"/>
                <a:ext cx="285928" cy="529152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omez.GreenArt_V4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2536" y="-461"/>
            <a:ext cx="9156536" cy="763553"/>
          </a:xfrm>
          <a:prstGeom prst="rect">
            <a:avLst/>
          </a:prstGeom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4038" y="1949450"/>
            <a:ext cx="77581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endParaRPr lang="de-DE" sz="2200" dirty="0">
              <a:latin typeface="Calibri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990600"/>
            <a:ext cx="876141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Line two</a:t>
            </a:r>
          </a:p>
          <a:p>
            <a:pPr lvl="2"/>
            <a:r>
              <a:rPr lang="en-US" dirty="0" smtClean="0"/>
              <a:t>Line three</a:t>
            </a: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0513" y="9339"/>
            <a:ext cx="8482012" cy="743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rrow dingbat outline_lt gree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600" y="229395"/>
            <a:ext cx="184570" cy="279400"/>
          </a:xfrm>
          <a:prstGeom prst="rect">
            <a:avLst/>
          </a:prstGeom>
        </p:spPr>
      </p:pic>
      <p:pic>
        <p:nvPicPr>
          <p:cNvPr id="10" name="Picture 9" descr="Gomez_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99399" y="6530961"/>
            <a:ext cx="1188517" cy="224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7" r:id="rId5"/>
    <p:sldLayoutId id="2147483654" r:id="rId6"/>
    <p:sldLayoutId id="2147483661" r:id="rId7"/>
    <p:sldLayoutId id="2147483660" r:id="rId8"/>
    <p:sldLayoutId id="2147483662" r:id="rId9"/>
    <p:sldLayoutId id="2147483663" r:id="rId10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78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99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ts val="2100"/>
        </a:spcBef>
        <a:spcAft>
          <a:spcPct val="0"/>
        </a:spcAft>
        <a:buClr>
          <a:schemeClr val="accent1"/>
        </a:buClr>
        <a:buSzPct val="100000"/>
        <a:buFontTx/>
        <a:buBlip>
          <a:blip r:embed="rId15"/>
        </a:buBlip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4950" algn="l" rtl="0" eaLnBrk="1" fontAlgn="base" hangingPunct="1">
        <a:lnSpc>
          <a:spcPct val="78000"/>
        </a:lnSpc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78000"/>
        </a:lnSpc>
        <a:spcBef>
          <a:spcPts val="300"/>
        </a:spcBef>
        <a:spcAft>
          <a:spcPct val="0"/>
        </a:spcAft>
        <a:buClrTx/>
        <a:buFont typeface="Lucida Grande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9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35" Type="http://schemas.openxmlformats.org/officeDocument/2006/relationships/image" Target="../media/image52.png"/><Relationship Id="rId36" Type="http://schemas.openxmlformats.org/officeDocument/2006/relationships/image" Target="../media/image53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37" Type="http://schemas.openxmlformats.org/officeDocument/2006/relationships/image" Target="../media/image54.png"/><Relationship Id="rId38" Type="http://schemas.openxmlformats.org/officeDocument/2006/relationships/image" Target="../media/image55.png"/><Relationship Id="rId39" Type="http://schemas.openxmlformats.org/officeDocument/2006/relationships/image" Target="../media/image56.png"/><Relationship Id="rId40" Type="http://schemas.openxmlformats.org/officeDocument/2006/relationships/image" Target="../media/image57.png"/><Relationship Id="rId41" Type="http://schemas.openxmlformats.org/officeDocument/2006/relationships/image" Target="../media/image58.png"/><Relationship Id="rId42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gif"/><Relationship Id="rId5" Type="http://schemas.openxmlformats.org/officeDocument/2006/relationships/image" Target="../media/image66.png"/><Relationship Id="rId6" Type="http://schemas.openxmlformats.org/officeDocument/2006/relationships/image" Target="../media/image18.png"/><Relationship Id="rId7" Type="http://schemas.openxmlformats.org/officeDocument/2006/relationships/image" Target="../media/image67.jpeg"/><Relationship Id="rId8" Type="http://schemas.openxmlformats.org/officeDocument/2006/relationships/image" Target="../media/image19.png"/><Relationship Id="rId9" Type="http://schemas.openxmlformats.org/officeDocument/2006/relationships/image" Target="../media/image1.png"/><Relationship Id="rId10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9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35" Type="http://schemas.openxmlformats.org/officeDocument/2006/relationships/image" Target="../media/image52.png"/><Relationship Id="rId36" Type="http://schemas.openxmlformats.org/officeDocument/2006/relationships/image" Target="../media/image53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37" Type="http://schemas.openxmlformats.org/officeDocument/2006/relationships/image" Target="../media/image54.png"/><Relationship Id="rId38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Testing - Putting Cloud Customers Back in the Driver’s Seat</a:t>
            </a:r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0" y="4540223"/>
            <a:ext cx="7219387" cy="4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227013" lvl="0" indent="-227013" eaLnBrk="1" hangingPunct="1">
              <a:lnSpc>
                <a:spcPct val="85000"/>
              </a:lnSpc>
              <a:spcBef>
                <a:spcPts val="21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US" sz="2200" b="1" kern="0" dirty="0" smtClean="0">
                <a:solidFill>
                  <a:schemeClr val="bg1"/>
                </a:solidFill>
                <a:latin typeface="+mn-lt"/>
              </a:rPr>
              <a:t>Imad Mouline - </a:t>
            </a:r>
            <a:r>
              <a:rPr lang="en-US" sz="2200" b="1" i="1" kern="0" dirty="0" smtClean="0">
                <a:solidFill>
                  <a:schemeClr val="bg1"/>
                </a:solidFill>
                <a:latin typeface="+mn-lt"/>
              </a:rPr>
              <a:t>CTO, Gomez, </a:t>
            </a:r>
            <a:r>
              <a:rPr lang="en-US" sz="1400" b="1" i="1" kern="0" dirty="0" smtClean="0">
                <a:solidFill>
                  <a:schemeClr val="bg1"/>
                </a:solidFill>
                <a:latin typeface="+mn-lt"/>
              </a:rPr>
              <a:t>The Web Performance Division of Compuware</a:t>
            </a:r>
            <a:endParaRPr lang="en-US" sz="1800" b="1" i="1" kern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0" y="5004540"/>
            <a:ext cx="8255503" cy="4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227013" lvl="0" indent="-227013" eaLnBrk="1" hangingPunct="1">
              <a:lnSpc>
                <a:spcPct val="85000"/>
              </a:lnSpc>
              <a:spcBef>
                <a:spcPts val="21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US" sz="2200" b="1" kern="0" dirty="0" smtClean="0">
                <a:solidFill>
                  <a:schemeClr val="accent2"/>
                </a:solidFill>
                <a:latin typeface="+mn-lt"/>
              </a:rPr>
              <a:t>Ryan Breen – </a:t>
            </a:r>
            <a:r>
              <a:rPr lang="en-US" sz="2200" b="1" i="1" kern="0" dirty="0" smtClean="0">
                <a:solidFill>
                  <a:schemeClr val="accent2"/>
                </a:solidFill>
                <a:latin typeface="+mn-lt"/>
              </a:rPr>
              <a:t>VP Technology, </a:t>
            </a:r>
            <a:r>
              <a:rPr lang="en-US" sz="2200" b="1" i="1" kern="0" dirty="0" smtClean="0">
                <a:solidFill>
                  <a:schemeClr val="accent2"/>
                </a:solidFill>
                <a:latin typeface="+mn-lt"/>
              </a:rPr>
              <a:t>Gomez, </a:t>
            </a:r>
            <a:r>
              <a:rPr lang="en-US" sz="1400" b="1" i="1" kern="0" dirty="0" smtClean="0">
                <a:solidFill>
                  <a:schemeClr val="accent2"/>
                </a:solidFill>
                <a:latin typeface="+mn-lt"/>
              </a:rPr>
              <a:t>The Web Performance Division of Compuware</a:t>
            </a:r>
            <a:endParaRPr lang="en-US" sz="1800" b="1" i="1" kern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9119" y="4533938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buSzPct val="100000"/>
              <a:buBlip>
                <a:blip r:embed="rId2"/>
              </a:buBlip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imadmouline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218443" y="2121273"/>
            <a:ext cx="8925557" cy="3880626"/>
            <a:chOff x="218443" y="2064815"/>
            <a:chExt cx="8925557" cy="3880626"/>
          </a:xfrm>
        </p:grpSpPr>
        <p:grpSp>
          <p:nvGrpSpPr>
            <p:cNvPr id="4" name="Group 89"/>
            <p:cNvGrpSpPr/>
            <p:nvPr/>
          </p:nvGrpSpPr>
          <p:grpSpPr>
            <a:xfrm>
              <a:off x="240713" y="2064815"/>
              <a:ext cx="8903287" cy="3880626"/>
              <a:chOff x="240713" y="2064815"/>
              <a:chExt cx="8903287" cy="3880626"/>
            </a:xfrm>
          </p:grpSpPr>
          <p:pic>
            <p:nvPicPr>
              <p:cNvPr id="162" name="Picture 161" descr="gradient to user2.png"/>
              <p:cNvPicPr>
                <a:picLocks noChangeAspect="1"/>
              </p:cNvPicPr>
              <p:nvPr/>
            </p:nvPicPr>
            <p:blipFill>
              <a:blip r:embed="rId3" cstate="print"/>
              <a:srcRect r="5079"/>
              <a:stretch>
                <a:fillRect/>
              </a:stretch>
            </p:blipFill>
            <p:spPr>
              <a:xfrm>
                <a:off x="240713" y="2095525"/>
                <a:ext cx="8903287" cy="3849916"/>
              </a:xfrm>
              <a:prstGeom prst="rect">
                <a:avLst/>
              </a:prstGeom>
            </p:spPr>
          </p:pic>
          <p:grpSp>
            <p:nvGrpSpPr>
              <p:cNvPr id="5" name="Group 132"/>
              <p:cNvGrpSpPr/>
              <p:nvPr/>
            </p:nvGrpSpPr>
            <p:grpSpPr>
              <a:xfrm>
                <a:off x="2759331" y="3651502"/>
                <a:ext cx="954859" cy="1061221"/>
                <a:chOff x="2073372" y="3590870"/>
                <a:chExt cx="954859" cy="1061221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>
                  <a:off x="2200335" y="4166625"/>
                  <a:ext cx="700933" cy="485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latin typeface="+mn-lt"/>
                    </a:rPr>
                    <a:t>Major</a:t>
                  </a:r>
                  <a:r>
                    <a:rPr lang="en-US" sz="1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</a:rPr>
                    <a:t/>
                  </a:r>
                  <a:br>
                    <a:rPr lang="en-US" sz="1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</a:rPr>
                  </a:br>
                  <a:r>
                    <a:rPr lang="en-US" sz="1600" b="1" dirty="0" smtClean="0">
                      <a:solidFill>
                        <a:srgbClr val="000000"/>
                      </a:solidFill>
                      <a:latin typeface="+mn-lt"/>
                    </a:rPr>
                    <a:t>ISP</a:t>
                  </a:r>
                </a:p>
              </p:txBody>
            </p:sp>
            <p:pic>
              <p:nvPicPr>
                <p:cNvPr id="165" name="Picture 164" descr="major isp3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73372" y="3590870"/>
                  <a:ext cx="954859" cy="717362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</p:grpSp>
          <p:grpSp>
            <p:nvGrpSpPr>
              <p:cNvPr id="6" name="Group 165"/>
              <p:cNvGrpSpPr/>
              <p:nvPr/>
            </p:nvGrpSpPr>
            <p:grpSpPr>
              <a:xfrm>
                <a:off x="6005584" y="2255724"/>
                <a:ext cx="925354" cy="3505654"/>
                <a:chOff x="5770738" y="2255724"/>
                <a:chExt cx="925354" cy="3505654"/>
              </a:xfrm>
            </p:grpSpPr>
            <p:pic>
              <p:nvPicPr>
                <p:cNvPr id="167" name="Picture 166" descr="tower ico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37402" y="4150233"/>
                  <a:ext cx="392026" cy="392026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68" name="Picture 167" descr="local isp7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52780"/>
                <a:stretch>
                  <a:fillRect/>
                </a:stretch>
              </p:blipFill>
              <p:spPr>
                <a:xfrm>
                  <a:off x="5875473" y="2548157"/>
                  <a:ext cx="571911" cy="451705"/>
                </a:xfrm>
                <a:prstGeom prst="rect">
                  <a:avLst/>
                </a:prstGeom>
                <a:effectLst>
                  <a:outerShdw blurRad="38100" dist="38100" dir="2700000">
                    <a:srgbClr val="000000">
                      <a:alpha val="35000"/>
                    </a:srgbClr>
                  </a:outerShdw>
                </a:effectLst>
              </p:spPr>
            </p:pic>
            <p:sp>
              <p:nvSpPr>
                <p:cNvPr id="169" name="TextBox 168"/>
                <p:cNvSpPr txBox="1"/>
                <p:nvPr/>
              </p:nvSpPr>
              <p:spPr>
                <a:xfrm>
                  <a:off x="5770738" y="2255724"/>
                  <a:ext cx="925354" cy="29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latin typeface="+mj-lt"/>
                    </a:rPr>
                    <a:t>Local ISP</a:t>
                  </a:r>
                  <a:endParaRPr lang="en-US" sz="1600" b="1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pic>
              <p:nvPicPr>
                <p:cNvPr id="170" name="Picture 169" descr="local isp7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52780"/>
                <a:stretch>
                  <a:fillRect/>
                </a:stretch>
              </p:blipFill>
              <p:spPr>
                <a:xfrm>
                  <a:off x="5875473" y="3349195"/>
                  <a:ext cx="571911" cy="451705"/>
                </a:xfrm>
                <a:prstGeom prst="rect">
                  <a:avLst/>
                </a:prstGeom>
                <a:effectLst>
                  <a:outerShdw blurRad="38100" dist="38100" dir="2700000">
                    <a:srgbClr val="000000">
                      <a:alpha val="35000"/>
                    </a:srgbClr>
                  </a:outerShdw>
                </a:effectLst>
              </p:spPr>
            </p:pic>
            <p:grpSp>
              <p:nvGrpSpPr>
                <p:cNvPr id="7" name="Group 110"/>
                <p:cNvGrpSpPr/>
                <p:nvPr/>
              </p:nvGrpSpPr>
              <p:grpSpPr>
                <a:xfrm>
                  <a:off x="5839167" y="4891591"/>
                  <a:ext cx="788497" cy="869787"/>
                  <a:chOff x="5752992" y="4039893"/>
                  <a:chExt cx="788497" cy="869787"/>
                </a:xfrm>
              </p:grpSpPr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5752992" y="4424214"/>
                    <a:ext cx="788497" cy="4854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8000"/>
                      </a:lnSpc>
                    </a:pP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j-lt"/>
                      </a:rPr>
                      <a:t>Mobile </a:t>
                    </a:r>
                    <a:br>
                      <a:rPr lang="en-US" sz="1600" b="1" dirty="0" smtClean="0">
                        <a:solidFill>
                          <a:srgbClr val="000000"/>
                        </a:solidFill>
                        <a:latin typeface="+mj-lt"/>
                      </a:rPr>
                    </a:b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j-lt"/>
                      </a:rPr>
                      <a:t>Carrier</a:t>
                    </a:r>
                  </a:p>
                </p:txBody>
              </p:sp>
              <p:pic>
                <p:nvPicPr>
                  <p:cNvPr id="177" name="Picture 176" descr="tower icon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5951227" y="4039893"/>
                    <a:ext cx="392026" cy="392026"/>
                  </a:xfrm>
                  <a:prstGeom prst="rect">
                    <a:avLst/>
                  </a:prstGeom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</p:grpSp>
          <p:grpSp>
            <p:nvGrpSpPr>
              <p:cNvPr id="8" name="Group 178"/>
              <p:cNvGrpSpPr/>
              <p:nvPr/>
            </p:nvGrpSpPr>
            <p:grpSpPr>
              <a:xfrm>
                <a:off x="4060788" y="2065783"/>
                <a:ext cx="1676400" cy="3690667"/>
                <a:chOff x="3512804" y="2065783"/>
                <a:chExt cx="1676400" cy="3690667"/>
              </a:xfrm>
            </p:grpSpPr>
            <p:pic>
              <p:nvPicPr>
                <p:cNvPr id="189" name="Picture 188" descr="simple cloud.png"/>
                <p:cNvPicPr>
                  <a:picLocks noChangeAspect="1"/>
                </p:cNvPicPr>
                <p:nvPr/>
              </p:nvPicPr>
              <p:blipFill>
                <a:blip r:embed="rId7" cstate="print">
                  <a:alphaModFix amt="59000"/>
                </a:blip>
                <a:stretch>
                  <a:fillRect/>
                </a:stretch>
              </p:blipFill>
              <p:spPr>
                <a:xfrm>
                  <a:off x="3512804" y="2816710"/>
                  <a:ext cx="1676400" cy="2298220"/>
                </a:xfrm>
                <a:prstGeom prst="rect">
                  <a:avLst/>
                </a:prstGeom>
              </p:spPr>
            </p:pic>
            <p:sp>
              <p:nvSpPr>
                <p:cNvPr id="190" name="TextBox 189"/>
                <p:cNvSpPr txBox="1"/>
                <p:nvPr/>
              </p:nvSpPr>
              <p:spPr>
                <a:xfrm>
                  <a:off x="3913224" y="3935065"/>
                  <a:ext cx="875560" cy="29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latin typeface="+mn-lt"/>
                    </a:rPr>
                    <a:t>Internet</a:t>
                  </a:r>
                </a:p>
              </p:txBody>
            </p:sp>
            <p:grpSp>
              <p:nvGrpSpPr>
                <p:cNvPr id="9" name="Group 157"/>
                <p:cNvGrpSpPr/>
                <p:nvPr/>
              </p:nvGrpSpPr>
              <p:grpSpPr>
                <a:xfrm>
                  <a:off x="3544834" y="4859641"/>
                  <a:ext cx="1612340" cy="896809"/>
                  <a:chOff x="3824199" y="5033649"/>
                  <a:chExt cx="1612340" cy="896809"/>
                </a:xfrm>
              </p:grpSpPr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3824199" y="5444992"/>
                    <a:ext cx="1612340" cy="4854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8000"/>
                      </a:lnSpc>
                    </a:pP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n-lt"/>
                      </a:rPr>
                      <a:t>Content Delivery</a:t>
                    </a:r>
                    <a:br>
                      <a:rPr lang="en-US" sz="1600" b="1" dirty="0" smtClean="0">
                        <a:solidFill>
                          <a:srgbClr val="000000"/>
                        </a:solidFill>
                        <a:latin typeface="+mn-lt"/>
                      </a:rPr>
                    </a:b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n-lt"/>
                      </a:rPr>
                      <a:t>Networks</a:t>
                    </a:r>
                  </a:p>
                </p:txBody>
              </p:sp>
              <p:pic>
                <p:nvPicPr>
                  <p:cNvPr id="196" name="Picture 195" descr="webglobe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4410549" y="5033649"/>
                    <a:ext cx="439640" cy="439640"/>
                  </a:xfrm>
                  <a:prstGeom prst="rect">
                    <a:avLst/>
                  </a:prstGeom>
                  <a:effectLst>
                    <a:outerShdw blurRad="50800" dist="38100" dir="2700000">
                      <a:srgbClr val="000000">
                        <a:alpha val="50000"/>
                      </a:srgbClr>
                    </a:outerShdw>
                  </a:effectLst>
                </p:spPr>
              </p:pic>
            </p:grpSp>
            <p:grpSp>
              <p:nvGrpSpPr>
                <p:cNvPr id="10" name="Group 113"/>
                <p:cNvGrpSpPr/>
                <p:nvPr/>
              </p:nvGrpSpPr>
              <p:grpSpPr>
                <a:xfrm>
                  <a:off x="3643970" y="2065783"/>
                  <a:ext cx="1414069" cy="1042557"/>
                  <a:chOff x="3402115" y="2005443"/>
                  <a:chExt cx="1414069" cy="1042557"/>
                </a:xfrm>
              </p:grpSpPr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3402115" y="2005443"/>
                    <a:ext cx="1414069" cy="4854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8000"/>
                      </a:lnSpc>
                    </a:pPr>
                    <a:r>
                      <a:rPr lang="en-US" sz="1600" b="1" dirty="0" smtClean="0">
                        <a:latin typeface="+mn-lt"/>
                      </a:rPr>
                      <a:t>3rd Party/</a:t>
                    </a:r>
                    <a:br>
                      <a:rPr lang="en-US" sz="1600" b="1" dirty="0" smtClean="0">
                        <a:latin typeface="+mn-lt"/>
                      </a:rPr>
                    </a:br>
                    <a:r>
                      <a:rPr lang="en-US" sz="1600" b="1" dirty="0" smtClean="0">
                        <a:latin typeface="+mn-lt"/>
                      </a:rPr>
                      <a:t>Cloud Services</a:t>
                    </a:r>
                  </a:p>
                </p:txBody>
              </p:sp>
              <p:pic>
                <p:nvPicPr>
                  <p:cNvPr id="194" name="Picture 193" descr="3rd party4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3849325" y="2484408"/>
                    <a:ext cx="646586" cy="563592"/>
                  </a:xfrm>
                  <a:prstGeom prst="rect">
                    <a:avLst/>
                  </a:prstGeom>
                  <a:effectLst>
                    <a:outerShdw blurRad="50800" dist="38100" dir="2700000">
                      <a:srgbClr val="000000">
                        <a:alpha val="50000"/>
                      </a:srgbClr>
                    </a:outerShdw>
                  </a:effectLst>
                </p:spPr>
              </p:pic>
            </p:grpSp>
          </p:grpSp>
          <p:grpSp>
            <p:nvGrpSpPr>
              <p:cNvPr id="11" name="Group 196"/>
              <p:cNvGrpSpPr/>
              <p:nvPr/>
            </p:nvGrpSpPr>
            <p:grpSpPr>
              <a:xfrm>
                <a:off x="7035005" y="2064815"/>
                <a:ext cx="1235799" cy="3520266"/>
                <a:chOff x="7069797" y="2064815"/>
                <a:chExt cx="1235799" cy="3520266"/>
              </a:xfrm>
            </p:grpSpPr>
            <p:pic>
              <p:nvPicPr>
                <p:cNvPr id="198" name="Picture 197" descr="monitor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197284" y="2548157"/>
                  <a:ext cx="524938" cy="438404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199" name="Picture 198" descr="Firefox [Converted]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7825721" y="2598890"/>
                  <a:ext cx="286104" cy="271811"/>
                </a:xfrm>
                <a:prstGeom prst="rect">
                  <a:avLst/>
                </a:prstGeom>
              </p:spPr>
            </p:pic>
            <p:pic>
              <p:nvPicPr>
                <p:cNvPr id="200" name="Picture 199" descr="blackberry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7344468" y="5127719"/>
                  <a:ext cx="230570" cy="457362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201" name="Picture 200" descr="Opera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821708" y="5227090"/>
                  <a:ext cx="294130" cy="258620"/>
                </a:xfrm>
                <a:prstGeom prst="rect">
                  <a:avLst/>
                </a:prstGeom>
              </p:spPr>
            </p:pic>
            <p:pic>
              <p:nvPicPr>
                <p:cNvPr id="202" name="Picture 201" descr="iphone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324662" y="3399579"/>
                  <a:ext cx="270183" cy="463701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203" name="Picture 202" descr="Safari_Browser.pn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7832535" y="3451847"/>
                  <a:ext cx="272476" cy="308151"/>
                </a:xfrm>
                <a:prstGeom prst="rect">
                  <a:avLst/>
                </a:prstGeom>
              </p:spPr>
            </p:pic>
            <p:pic>
              <p:nvPicPr>
                <p:cNvPr id="204" name="Picture 22" descr="monitor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7208410" y="4276298"/>
                  <a:ext cx="502686" cy="438404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205" name="Picture 204" descr="Internet_Explorer_4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7832127" y="4341144"/>
                  <a:ext cx="273292" cy="304800"/>
                </a:xfrm>
                <a:prstGeom prst="rect">
                  <a:avLst/>
                </a:prstGeom>
                <a:effectLst>
                  <a:outerShdw blurRad="12700" dist="38100" dir="2700000">
                    <a:srgbClr val="000000">
                      <a:alpha val="21000"/>
                    </a:srgbClr>
                  </a:outerShdw>
                </a:effectLst>
              </p:spPr>
            </p:pic>
            <p:sp>
              <p:nvSpPr>
                <p:cNvPr id="206" name="TextBox 205"/>
                <p:cNvSpPr txBox="1"/>
                <p:nvPr/>
              </p:nvSpPr>
              <p:spPr>
                <a:xfrm>
                  <a:off x="7069797" y="2064815"/>
                  <a:ext cx="1235799" cy="482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latin typeface="+mn-lt"/>
                    </a:rPr>
                    <a:t>Browsers and devices</a:t>
                  </a:r>
                </a:p>
              </p:txBody>
            </p:sp>
          </p:grpSp>
        </p:grpSp>
        <p:grpSp>
          <p:nvGrpSpPr>
            <p:cNvPr id="12" name="Group 248"/>
            <p:cNvGrpSpPr/>
            <p:nvPr/>
          </p:nvGrpSpPr>
          <p:grpSpPr>
            <a:xfrm>
              <a:off x="218443" y="2272734"/>
              <a:ext cx="1133644" cy="3351731"/>
              <a:chOff x="218443" y="2272734"/>
              <a:chExt cx="1133644" cy="3351731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218443" y="4718839"/>
                <a:ext cx="748923" cy="26827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Storage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218443" y="2761955"/>
                <a:ext cx="736099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Web </a:t>
                </a:r>
                <a:br>
                  <a:rPr lang="en-US" sz="1400" b="1" dirty="0" smtClean="0">
                    <a:latin typeface="Calibri"/>
                    <a:cs typeface="Calibri"/>
                  </a:rPr>
                </a:br>
                <a:r>
                  <a:rPr lang="en-US" sz="1400" b="1" dirty="0" smtClean="0">
                    <a:latin typeface="Calibri"/>
                    <a:cs typeface="Calibri"/>
                  </a:rPr>
                  <a:t>Servers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18443" y="3740397"/>
                <a:ext cx="748923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App </a:t>
                </a:r>
                <a:br>
                  <a:rPr lang="en-US" sz="1400" b="1" dirty="0" smtClean="0">
                    <a:latin typeface="Calibri"/>
                    <a:cs typeface="Calibri"/>
                  </a:rPr>
                </a:br>
                <a:r>
                  <a:rPr lang="en-US" sz="1400" b="1" dirty="0" smtClean="0">
                    <a:latin typeface="Calibri"/>
                    <a:cs typeface="Calibri"/>
                  </a:rPr>
                  <a:t>Servers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18443" y="4229618"/>
                <a:ext cx="736099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DB </a:t>
                </a:r>
                <a:br>
                  <a:rPr lang="en-US" sz="1400" b="1" dirty="0" smtClean="0">
                    <a:latin typeface="Calibri"/>
                    <a:cs typeface="Calibri"/>
                  </a:rPr>
                </a:br>
                <a:r>
                  <a:rPr lang="en-US" sz="1400" b="1" dirty="0" smtClean="0">
                    <a:latin typeface="Calibri"/>
                    <a:cs typeface="Calibri"/>
                  </a:rPr>
                  <a:t>Servers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18443" y="5040014"/>
                <a:ext cx="1010085" cy="26577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Mainframe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18443" y="2272734"/>
                <a:ext cx="902811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lnSpc>
                    <a:spcPct val="7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>
                    <a:latin typeface="Calibri"/>
                    <a:ea typeface="+mn-ea"/>
                    <a:cs typeface="Calibri"/>
                  </a:rPr>
                  <a:t>Load </a:t>
                </a:r>
                <a:br>
                  <a:rPr lang="en-US" sz="1400" b="1" kern="1200" dirty="0">
                    <a:latin typeface="Calibri"/>
                    <a:ea typeface="+mn-ea"/>
                    <a:cs typeface="Calibri"/>
                  </a:rPr>
                </a:br>
                <a:r>
                  <a:rPr lang="en-US" sz="1400" b="1" kern="1200" dirty="0" smtClean="0">
                    <a:latin typeface="Calibri"/>
                    <a:ea typeface="+mn-ea"/>
                    <a:cs typeface="Calibri"/>
                  </a:rPr>
                  <a:t>Balancers</a:t>
                </a:r>
                <a:endParaRPr lang="en-US" sz="1400" kern="12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18443" y="3251176"/>
                <a:ext cx="1133644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lnSpc>
                    <a:spcPct val="7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>
                    <a:latin typeface="Calibri"/>
                    <a:ea typeface="+mn-ea"/>
                    <a:cs typeface="Calibri"/>
                  </a:rPr>
                  <a:t>Mobile </a:t>
                </a:r>
                <a:br>
                  <a:rPr lang="en-US" sz="1400" b="1" kern="1200" dirty="0">
                    <a:latin typeface="Calibri"/>
                    <a:ea typeface="+mn-ea"/>
                    <a:cs typeface="Calibri"/>
                  </a:rPr>
                </a:br>
                <a:r>
                  <a:rPr lang="en-US" sz="1400" b="1" kern="1200" dirty="0">
                    <a:latin typeface="Calibri"/>
                    <a:ea typeface="+mn-ea"/>
                    <a:cs typeface="Calibri"/>
                  </a:rPr>
                  <a:t>Components</a:t>
                </a:r>
                <a:endParaRPr lang="en-US" sz="1400" kern="12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218443" y="5358687"/>
                <a:ext cx="832792" cy="26577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Network</a:t>
                </a:r>
                <a:endParaRPr lang="en-US" b="1" dirty="0" smtClean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13" name="Group 257"/>
            <p:cNvGrpSpPr/>
            <p:nvPr/>
          </p:nvGrpSpPr>
          <p:grpSpPr>
            <a:xfrm>
              <a:off x="1460563" y="2974981"/>
              <a:ext cx="587924" cy="2091004"/>
              <a:chOff x="1385229" y="2924026"/>
              <a:chExt cx="587924" cy="2091004"/>
            </a:xfrm>
          </p:grpSpPr>
          <p:pic>
            <p:nvPicPr>
              <p:cNvPr id="259" name="Picture 258" descr="server_ligher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497427" y="3716339"/>
                <a:ext cx="363528" cy="241528"/>
              </a:xfrm>
              <a:prstGeom prst="rect">
                <a:avLst/>
              </a:prstGeom>
              <a:effectLst>
                <a:outerShdw blurRad="101600" dist="38100" dir="2700000" algn="tl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260" name="Picture 259" descr="server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17296" y="4037627"/>
                <a:ext cx="317091" cy="58763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61" name="Picture 260" descr="bol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07936" y="4705025"/>
                <a:ext cx="542509" cy="310005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14" name="Group 106"/>
              <p:cNvGrpSpPr/>
              <p:nvPr/>
            </p:nvGrpSpPr>
            <p:grpSpPr>
              <a:xfrm>
                <a:off x="1385229" y="2924026"/>
                <a:ext cx="587924" cy="712553"/>
                <a:chOff x="1313461" y="3753387"/>
                <a:chExt cx="654901" cy="793728"/>
              </a:xfrm>
            </p:grpSpPr>
            <p:pic>
              <p:nvPicPr>
                <p:cNvPr id="263" name="Picture 262" descr="server_ligher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682434" y="3753387"/>
                  <a:ext cx="285928" cy="529152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64" name="Picture 263" descr="server_ligher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511883" y="4017963"/>
                  <a:ext cx="285928" cy="529152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65" name="Picture 264" descr="server_ligher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313461" y="3753387"/>
                  <a:ext cx="285928" cy="529152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Is Shared</a:t>
            </a:r>
            <a:br>
              <a:rPr lang="en-US" dirty="0" smtClean="0"/>
            </a:br>
            <a:r>
              <a:rPr lang="en-US" sz="2400" dirty="0" smtClean="0"/>
              <a:t>How Do You Know It’s Your Issue Or Your Cloud Provider’s?</a:t>
            </a:r>
            <a:endParaRPr lang="en-US" dirty="0"/>
          </a:p>
        </p:txBody>
      </p:sp>
      <p:pic>
        <p:nvPicPr>
          <p:cNvPr id="92" name="Picture 91" descr="black cloud.png"/>
          <p:cNvPicPr>
            <a:picLocks noChangeAspect="1"/>
          </p:cNvPicPr>
          <p:nvPr/>
        </p:nvPicPr>
        <p:blipFill>
          <a:blip r:embed="rId22" cstate="print">
            <a:alphaModFix amt="92000"/>
          </a:blip>
          <a:stretch>
            <a:fillRect/>
          </a:stretch>
        </p:blipFill>
        <p:spPr>
          <a:xfrm>
            <a:off x="42040" y="2478123"/>
            <a:ext cx="2338205" cy="2970308"/>
          </a:xfrm>
          <a:prstGeom prst="rect">
            <a:avLst/>
          </a:prstGeom>
        </p:spPr>
      </p:pic>
      <p:grpSp>
        <p:nvGrpSpPr>
          <p:cNvPr id="15" name="Group 175"/>
          <p:cNvGrpSpPr/>
          <p:nvPr/>
        </p:nvGrpSpPr>
        <p:grpSpPr>
          <a:xfrm>
            <a:off x="1143000" y="1275658"/>
            <a:ext cx="6181343" cy="685800"/>
            <a:chOff x="1143000" y="1219200"/>
            <a:chExt cx="6181343" cy="685800"/>
          </a:xfrm>
        </p:grpSpPr>
        <p:sp>
          <p:nvSpPr>
            <p:cNvPr id="52" name="Right Arrow 51"/>
            <p:cNvSpPr/>
            <p:nvPr/>
          </p:nvSpPr>
          <p:spPr bwMode="auto">
            <a:xfrm>
              <a:off x="1524001" y="1261201"/>
              <a:ext cx="5800342" cy="557784"/>
            </a:xfrm>
            <a:prstGeom prst="rightArrow">
              <a:avLst>
                <a:gd name="adj1" fmla="val 65238"/>
                <a:gd name="adj2" fmla="val 51905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20000">
                  <a:schemeClr val="accent4">
                    <a:lumMod val="40000"/>
                    <a:lumOff val="60000"/>
                    <a:alpha val="44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073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143000" y="1219200"/>
              <a:ext cx="1828800" cy="685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  <a:gs pos="29000">
                  <a:schemeClr val="bg1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82073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06902" y="1339195"/>
              <a:ext cx="39464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2073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>
                  <a:solidFill>
                    <a:srgbClr val="66A52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The </a:t>
              </a:r>
              <a:r>
                <a:rPr lang="en-US" b="1" i="1" kern="1200" dirty="0" smtClean="0">
                  <a:solidFill>
                    <a:srgbClr val="66A52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Web Application Delivery Chain</a:t>
              </a:r>
              <a:endParaRPr lang="en-US" b="1" i="1" kern="1200" dirty="0">
                <a:solidFill>
                  <a:srgbClr val="66A52D">
                    <a:lumMod val="7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26"/>
          <p:cNvGrpSpPr/>
          <p:nvPr/>
        </p:nvGrpSpPr>
        <p:grpSpPr>
          <a:xfrm>
            <a:off x="8175837" y="1633961"/>
            <a:ext cx="1035069" cy="4344156"/>
            <a:chOff x="8108931" y="1889307"/>
            <a:chExt cx="1035069" cy="4344156"/>
          </a:xfrm>
        </p:grpSpPr>
        <p:sp>
          <p:nvSpPr>
            <p:cNvPr id="94" name="TextBox 93"/>
            <p:cNvSpPr txBox="1"/>
            <p:nvPr/>
          </p:nvSpPr>
          <p:spPr>
            <a:xfrm>
              <a:off x="8108931" y="1889307"/>
              <a:ext cx="1035069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My 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16"/>
            <p:cNvGrpSpPr/>
            <p:nvPr/>
          </p:nvGrpSpPr>
          <p:grpSpPr>
            <a:xfrm>
              <a:off x="8339426" y="2191147"/>
              <a:ext cx="562171" cy="619549"/>
              <a:chOff x="8322441" y="2191147"/>
              <a:chExt cx="562171" cy="619549"/>
            </a:xfrm>
          </p:grpSpPr>
          <p:pic>
            <p:nvPicPr>
              <p:cNvPr id="114" name="Picture 113" descr="user icon-gomez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8653407" y="2191147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5" name="Picture 114" descr="user icon-gomez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8322441" y="2518088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6" name="Picture 115" descr="user icon-gomez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8653407" y="2518088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7" name="Picture 116" descr="user icon-gomez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8322441" y="2191147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8" name="Group 124"/>
            <p:cNvGrpSpPr/>
            <p:nvPr/>
          </p:nvGrpSpPr>
          <p:grpSpPr>
            <a:xfrm>
              <a:off x="8349501" y="5627696"/>
              <a:ext cx="562857" cy="605767"/>
              <a:chOff x="8351227" y="5627696"/>
              <a:chExt cx="562857" cy="605767"/>
            </a:xfrm>
          </p:grpSpPr>
          <p:pic>
            <p:nvPicPr>
              <p:cNvPr id="110" name="Picture 109" descr="user1_blue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8351227" y="5940855"/>
                <a:ext cx="231214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1" name="Picture 110" descr="user2_blue.pn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8682871" y="5627696"/>
                <a:ext cx="231213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2" name="Picture 111" descr="user3_blue.pn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8682871" y="5940855"/>
                <a:ext cx="231213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3" name="Picture 112" descr="user4_blue.pn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351906" y="5627696"/>
                <a:ext cx="231213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9" name="Group 122"/>
            <p:cNvGrpSpPr/>
            <p:nvPr/>
          </p:nvGrpSpPr>
          <p:grpSpPr>
            <a:xfrm>
              <a:off x="8345480" y="3342408"/>
              <a:ext cx="561971" cy="624871"/>
              <a:chOff x="8341195" y="3227552"/>
              <a:chExt cx="561971" cy="624871"/>
            </a:xfrm>
          </p:grpSpPr>
          <p:pic>
            <p:nvPicPr>
              <p:cNvPr id="106" name="Picture 105" descr="user1_orange.png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8341195" y="3227552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7" name="Picture 106" descr="user2_orange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341195" y="3560077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8" name="Picture 107" descr="user3_orange.png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8672160" y="3227552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9" name="Picture 108" descr="user4_orange.pn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8672160" y="3560077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0" name="Group 123"/>
            <p:cNvGrpSpPr/>
            <p:nvPr/>
          </p:nvGrpSpPr>
          <p:grpSpPr>
            <a:xfrm>
              <a:off x="8345481" y="4493612"/>
              <a:ext cx="561969" cy="607750"/>
              <a:chOff x="8344371" y="4323933"/>
              <a:chExt cx="561969" cy="607750"/>
            </a:xfrm>
          </p:grpSpPr>
          <p:pic>
            <p:nvPicPr>
              <p:cNvPr id="102" name="Picture 101" descr="user1_red.pn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8675336" y="4323933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" name="Picture 102" descr="user2_red.pn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8344371" y="4323933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4" name="Picture 103" descr="user3_red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8675336" y="4639337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5" name="Picture 104" descr="user4_red.pn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344371" y="4639337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9" name="TextBox 98"/>
            <p:cNvSpPr txBox="1"/>
            <p:nvPr/>
          </p:nvSpPr>
          <p:spPr>
            <a:xfrm>
              <a:off x="8150240" y="5227429"/>
              <a:ext cx="95245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Other </a:t>
              </a:r>
              <a:b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50240" y="4083419"/>
              <a:ext cx="95245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Other </a:t>
              </a:r>
              <a:b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150240" y="2949104"/>
              <a:ext cx="95245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Other </a:t>
              </a:r>
              <a:b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42"/>
          <p:cNvGrpSpPr/>
          <p:nvPr/>
        </p:nvGrpSpPr>
        <p:grpSpPr>
          <a:xfrm>
            <a:off x="1170878" y="1512025"/>
            <a:ext cx="8056400" cy="4792605"/>
            <a:chOff x="1909457" y="1881891"/>
            <a:chExt cx="7626305" cy="3879053"/>
          </a:xfrm>
        </p:grpSpPr>
        <p:pic>
          <p:nvPicPr>
            <p:cNvPr id="119" name="Picture 118" descr="fan arrow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09457" y="1881891"/>
              <a:ext cx="7626305" cy="387905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2007426" y="3636975"/>
              <a:ext cx="6281429" cy="37366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 defTabSz="820738"/>
              <a:r>
                <a:rPr lang="en-US" sz="2400" b="1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</a:rPr>
                <a:t>Solution =</a:t>
              </a:r>
              <a:r>
                <a:rPr lang="en-US" sz="2400" b="1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</a:rPr>
                <a:t> Collective Intelligence</a:t>
              </a:r>
              <a:endPara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461236" y="3765608"/>
            <a:ext cx="675186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Cloud</a:t>
            </a:r>
          </a:p>
        </p:txBody>
      </p:sp>
      <p:grpSp>
        <p:nvGrpSpPr>
          <p:cNvPr id="124" name="Group 231"/>
          <p:cNvGrpSpPr/>
          <p:nvPr/>
        </p:nvGrpSpPr>
        <p:grpSpPr>
          <a:xfrm>
            <a:off x="80352" y="2753022"/>
            <a:ext cx="2089287" cy="2661839"/>
            <a:chOff x="261327" y="2753022"/>
            <a:chExt cx="2089287" cy="2661839"/>
          </a:xfrm>
        </p:grpSpPr>
        <p:grpSp>
          <p:nvGrpSpPr>
            <p:cNvPr id="125" name="Group 173"/>
            <p:cNvGrpSpPr/>
            <p:nvPr/>
          </p:nvGrpSpPr>
          <p:grpSpPr>
            <a:xfrm>
              <a:off x="338963" y="2753022"/>
              <a:ext cx="829450" cy="795529"/>
              <a:chOff x="1114425" y="2719308"/>
              <a:chExt cx="829450" cy="795529"/>
            </a:xfrm>
          </p:grpSpPr>
          <p:pic>
            <p:nvPicPr>
              <p:cNvPr id="135" name="Picture 134" descr="app-green.pn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119177" y="2719308"/>
                <a:ext cx="824698" cy="795529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1114425" y="2951538"/>
                <a:ext cx="817124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latin typeface="+mn-lt"/>
                  </a:rPr>
                  <a:t>My app</a:t>
                </a:r>
              </a:p>
            </p:txBody>
          </p:sp>
        </p:grpSp>
        <p:grpSp>
          <p:nvGrpSpPr>
            <p:cNvPr id="126" name="Group 181"/>
            <p:cNvGrpSpPr/>
            <p:nvPr/>
          </p:nvGrpSpPr>
          <p:grpSpPr>
            <a:xfrm>
              <a:off x="1515590" y="2798689"/>
              <a:ext cx="835024" cy="804146"/>
              <a:chOff x="387349" y="3289914"/>
              <a:chExt cx="835024" cy="804146"/>
            </a:xfrm>
          </p:grpSpPr>
          <p:pic>
            <p:nvPicPr>
              <p:cNvPr id="133" name="Picture 132" descr="app-red.pn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387349" y="3289914"/>
                <a:ext cx="835024" cy="804146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431800" y="3473745"/>
                <a:ext cx="746125" cy="45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latin typeface="+mn-lt"/>
                  </a:rPr>
                  <a:t>Other</a:t>
                </a:r>
              </a:p>
              <a:p>
                <a:pPr algn="ctr">
                  <a:lnSpc>
                    <a:spcPct val="65000"/>
                  </a:lnSpc>
                </a:pPr>
                <a:r>
                  <a:rPr lang="en-US" sz="1600" b="1" dirty="0" smtClean="0">
                    <a:latin typeface="+mn-lt"/>
                  </a:rPr>
                  <a:t>app</a:t>
                </a:r>
              </a:p>
            </p:txBody>
          </p:sp>
        </p:grpSp>
        <p:grpSp>
          <p:nvGrpSpPr>
            <p:cNvPr id="127" name="Group 178"/>
            <p:cNvGrpSpPr/>
            <p:nvPr/>
          </p:nvGrpSpPr>
          <p:grpSpPr>
            <a:xfrm>
              <a:off x="1041399" y="4610714"/>
              <a:ext cx="835024" cy="804147"/>
              <a:chOff x="387349" y="3718539"/>
              <a:chExt cx="835024" cy="804147"/>
            </a:xfrm>
          </p:grpSpPr>
          <p:pic>
            <p:nvPicPr>
              <p:cNvPr id="131" name="Picture 130" descr="app-red.pn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387349" y="3718539"/>
                <a:ext cx="835024" cy="80414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2" name="TextBox 131"/>
              <p:cNvSpPr txBox="1"/>
              <p:nvPr/>
            </p:nvSpPr>
            <p:spPr>
              <a:xfrm>
                <a:off x="431800" y="3902370"/>
                <a:ext cx="746125" cy="45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latin typeface="+mn-lt"/>
                  </a:rPr>
                  <a:t>Other</a:t>
                </a:r>
              </a:p>
              <a:p>
                <a:pPr algn="ctr">
                  <a:lnSpc>
                    <a:spcPct val="65000"/>
                  </a:lnSpc>
                </a:pPr>
                <a:r>
                  <a:rPr lang="en-US" sz="1600" b="1" dirty="0" smtClean="0">
                    <a:latin typeface="+mn-lt"/>
                  </a:rPr>
                  <a:t>app</a:t>
                </a:r>
              </a:p>
            </p:txBody>
          </p:sp>
        </p:grpSp>
        <p:grpSp>
          <p:nvGrpSpPr>
            <p:cNvPr id="128" name="Group 184"/>
            <p:cNvGrpSpPr/>
            <p:nvPr/>
          </p:nvGrpSpPr>
          <p:grpSpPr>
            <a:xfrm>
              <a:off x="261327" y="3989999"/>
              <a:ext cx="835025" cy="804147"/>
              <a:chOff x="387349" y="3718539"/>
              <a:chExt cx="835025" cy="804147"/>
            </a:xfrm>
          </p:grpSpPr>
          <p:pic>
            <p:nvPicPr>
              <p:cNvPr id="129" name="Picture 128" descr="app-red.pn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387349" y="3718539"/>
                <a:ext cx="835025" cy="80414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0" name="TextBox 129"/>
              <p:cNvSpPr txBox="1"/>
              <p:nvPr/>
            </p:nvSpPr>
            <p:spPr>
              <a:xfrm>
                <a:off x="431800" y="3902370"/>
                <a:ext cx="746125" cy="45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8000"/>
                  </a:lnSpc>
                </a:pPr>
                <a:r>
                  <a:rPr lang="en-US" sz="1600" b="1" dirty="0" smtClean="0">
                    <a:latin typeface="+mn-lt"/>
                  </a:rPr>
                  <a:t>Other</a:t>
                </a:r>
              </a:p>
              <a:p>
                <a:pPr algn="ctr">
                  <a:lnSpc>
                    <a:spcPct val="65000"/>
                  </a:lnSpc>
                </a:pPr>
                <a:r>
                  <a:rPr lang="en-US" sz="1600" b="1" dirty="0" smtClean="0">
                    <a:latin typeface="+mn-lt"/>
                  </a:rPr>
                  <a:t>app</a:t>
                </a:r>
              </a:p>
            </p:txBody>
          </p:sp>
        </p:grpSp>
      </p:grpSp>
      <p:sp>
        <p:nvSpPr>
          <p:cNvPr id="137" name="Rounded Rectangle 136"/>
          <p:cNvSpPr/>
          <p:nvPr/>
        </p:nvSpPr>
        <p:spPr bwMode="auto">
          <a:xfrm>
            <a:off x="153952" y="1911325"/>
            <a:ext cx="2065497" cy="370274"/>
          </a:xfrm>
          <a:prstGeom prst="roundRect">
            <a:avLst>
              <a:gd name="adj" fmla="val 12430"/>
            </a:avLst>
          </a:prstGeom>
          <a:gradFill flip="none" rotWithShape="1">
            <a:gsLst>
              <a:gs pos="48000">
                <a:srgbClr val="FF0000">
                  <a:shade val="30000"/>
                  <a:satMod val="115000"/>
                  <a:alpha val="85000"/>
                </a:srgbClr>
              </a:gs>
              <a:gs pos="0">
                <a:srgbClr val="8D0604">
                  <a:alpha val="85000"/>
                </a:srgbClr>
              </a:gs>
              <a:gs pos="100000">
                <a:srgbClr val="E20000">
                  <a:alpha val="8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7475" marR="0" indent="-117475" algn="ctr" defTabSz="820738" latinLnBrk="0">
              <a:lnSpc>
                <a:spcPct val="78000"/>
              </a:lnSpc>
              <a:spcAft>
                <a:spcPts val="200"/>
              </a:spcAft>
              <a:buClrTx/>
              <a:buSzTx/>
              <a:tabLst/>
            </a:pPr>
            <a:r>
              <a:rPr lang="en-US" b="1" u="sng" dirty="0" smtClean="0">
                <a:solidFill>
                  <a:schemeClr val="bg1"/>
                </a:solidFill>
                <a:latin typeface="Calibri"/>
              </a:rPr>
              <a:t>Cloud is shared</a:t>
            </a:r>
            <a:endParaRPr lang="en-US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504825" y="6076951"/>
            <a:ext cx="6248400" cy="533400"/>
          </a:xfrm>
          <a:prstGeom prst="roundRect">
            <a:avLst>
              <a:gd name="adj" fmla="val 1243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0988" marR="0" indent="-280988" defTabSz="820738" latinLnBrk="0">
              <a:lnSpc>
                <a:spcPct val="78000"/>
              </a:lnSpc>
              <a:spcAft>
                <a:spcPts val="200"/>
              </a:spcAft>
              <a:buClrTx/>
              <a:buSzTx/>
              <a:buFont typeface="Wingdings" charset="2"/>
              <a:buChar char=""/>
              <a:tabLst/>
            </a:pPr>
            <a:r>
              <a:rPr lang="en-US" dirty="0" smtClean="0">
                <a:solidFill>
                  <a:schemeClr val="bg1"/>
                </a:solidFill>
                <a:latin typeface="Calibri"/>
              </a:rPr>
              <a:t>Multiple contributors help diagnose issues for everyone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Introducing… The </a:t>
            </a:r>
            <a:r>
              <a:rPr lang="en-US" dirty="0" err="1" smtClean="0"/>
              <a:t>CloudSleuth</a:t>
            </a:r>
            <a:r>
              <a:rPr lang="en-US" dirty="0" smtClean="0"/>
              <a:t>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985" t="13520" r="18250" b="7140"/>
          <a:stretch>
            <a:fillRect/>
          </a:stretch>
        </p:blipFill>
        <p:spPr>
          <a:xfrm>
            <a:off x="1136059" y="837262"/>
            <a:ext cx="6234708" cy="484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7500" y="5737011"/>
            <a:ext cx="819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buSzPct val="100000"/>
              <a:buBlip>
                <a:blip r:embed="rId3"/>
              </a:buBlip>
            </a:pPr>
            <a:r>
              <a:rPr lang="en-US" b="1" dirty="0" smtClean="0">
                <a:latin typeface="+mj-lt"/>
              </a:rPr>
              <a:t>Get free monitoring of your cloud application with </a:t>
            </a:r>
            <a:r>
              <a:rPr lang="en-US" b="1" dirty="0" err="1" smtClean="0">
                <a:latin typeface="+mj-lt"/>
              </a:rPr>
              <a:t>cloudsleuth.net</a:t>
            </a:r>
            <a:endParaRPr lang="en-US" b="1" dirty="0" smtClean="0">
              <a:latin typeface="+mj-lt"/>
            </a:endParaRPr>
          </a:p>
          <a:p>
            <a:pPr marL="227013" indent="-227013">
              <a:buSzPct val="100000"/>
              <a:buBlip>
                <a:blip r:embed="rId3"/>
              </a:buBlip>
            </a:pPr>
            <a:r>
              <a:rPr lang="en-US" b="1" dirty="0" smtClean="0">
                <a:latin typeface="+mj-lt"/>
              </a:rPr>
              <a:t>Contribute </a:t>
            </a:r>
            <a:r>
              <a:rPr lang="en-US" b="1" dirty="0" smtClean="0">
                <a:latin typeface="+mj-lt"/>
              </a:rPr>
              <a:t>to the community’s visibility into cloud vendor performance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Offers Unique Opportunities For Optimization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90081"/>
            <a:ext cx="8621713" cy="788504"/>
          </a:xfrm>
        </p:spPr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sharding</a:t>
            </a:r>
            <a:r>
              <a:rPr lang="en-US" dirty="0" smtClean="0"/>
              <a:t> is a common performance optimization</a:t>
            </a:r>
          </a:p>
          <a:p>
            <a:r>
              <a:rPr lang="en-US" dirty="0" smtClean="0"/>
              <a:t>In traditional hosting environment, it came at a price</a:t>
            </a:r>
          </a:p>
          <a:p>
            <a:r>
              <a:rPr lang="en-US" dirty="0" smtClean="0"/>
              <a:t>The Cloud, with proper planning, can provide </a:t>
            </a:r>
            <a:r>
              <a:rPr lang="en-US" dirty="0" err="1" smtClean="0"/>
              <a:t>sharding</a:t>
            </a:r>
            <a:r>
              <a:rPr lang="en-US" dirty="0" smtClean="0"/>
              <a:t> for free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357256" y="2957748"/>
            <a:ext cx="2997200" cy="18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lowchart: Manual Operation 5"/>
          <p:cNvSpPr/>
          <p:nvPr/>
        </p:nvSpPr>
        <p:spPr bwMode="auto">
          <a:xfrm>
            <a:off x="7293250" y="2957748"/>
            <a:ext cx="1457325" cy="1419225"/>
          </a:xfrm>
          <a:prstGeom prst="flowChartManualOpe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Bucket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1</a:t>
            </a:r>
          </a:p>
        </p:txBody>
      </p:sp>
      <p:sp>
        <p:nvSpPr>
          <p:cNvPr id="11" name="Flowchart: Manual Operation 10"/>
          <p:cNvSpPr/>
          <p:nvPr/>
        </p:nvSpPr>
        <p:spPr bwMode="auto">
          <a:xfrm>
            <a:off x="7293250" y="5087408"/>
            <a:ext cx="1457325" cy="1419225"/>
          </a:xfrm>
          <a:prstGeom prst="flowChartManualOpe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Bucket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18452" y="4364135"/>
            <a:ext cx="3766930" cy="1152939"/>
          </a:xfrm>
          <a:prstGeom prst="straightConnector1">
            <a:avLst/>
          </a:prstGeom>
          <a:ln w="88900"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>
            <a:off x="3472070" y="4655687"/>
            <a:ext cx="3694042" cy="1149623"/>
          </a:xfrm>
          <a:prstGeom prst="straightConnector1">
            <a:avLst/>
          </a:prstGeom>
          <a:ln w="88900"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584191" y="2258067"/>
            <a:ext cx="4747365" cy="1555860"/>
            <a:chOff x="2584191" y="2258067"/>
            <a:chExt cx="4747365" cy="155586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475174" y="3520793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3475174" y="3812339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9" idx="2"/>
            </p:cNvCxnSpPr>
            <p:nvPr/>
          </p:nvCxnSpPr>
          <p:spPr bwMode="auto">
            <a:xfrm rot="5400000">
              <a:off x="3410350" y="2668402"/>
              <a:ext cx="235695" cy="338354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19" idx="2"/>
            </p:cNvCxnSpPr>
            <p:nvPr/>
          </p:nvCxnSpPr>
          <p:spPr bwMode="auto">
            <a:xfrm rot="16200000" flipH="1">
              <a:off x="3774243" y="2642862"/>
              <a:ext cx="739548" cy="893287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stCxn id="19" idx="2"/>
            </p:cNvCxnSpPr>
            <p:nvPr/>
          </p:nvCxnSpPr>
          <p:spPr bwMode="auto">
            <a:xfrm rot="16200000" flipH="1">
              <a:off x="5364489" y="1052617"/>
              <a:ext cx="176643" cy="3510872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 bwMode="auto">
            <a:xfrm>
              <a:off x="2584191" y="2258067"/>
              <a:ext cx="2226365" cy="46166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00000" scaled="0"/>
            </a:gradFill>
            <a:ln w="25400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91440" rIns="91440" bIns="91440" anchor="ctr">
              <a:spAutoFit/>
            </a:bodyPr>
            <a:lstStyle/>
            <a:p>
              <a:pPr marL="0" lvl="2" algn="ctr">
                <a:spcBef>
                  <a:spcPts val="0"/>
                </a:spcBef>
                <a:buSzPct val="125000"/>
              </a:pPr>
              <a:r>
                <a:rPr lang="en-US" sz="1800" b="1" dirty="0" smtClean="0">
                  <a:solidFill>
                    <a:schemeClr val="tx1"/>
                  </a:solidFill>
                </a:rPr>
                <a:t>Potential bottleneck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Offers Unique Opportunities For Optimization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90600"/>
            <a:ext cx="8621713" cy="481361"/>
          </a:xfrm>
        </p:spPr>
        <p:txBody>
          <a:bodyPr/>
          <a:lstStyle/>
          <a:p>
            <a:r>
              <a:rPr lang="en-US" sz="2400" dirty="0" smtClean="0"/>
              <a:t>Better performance, for little work, at no extra cost?</a:t>
            </a:r>
          </a:p>
        </p:txBody>
      </p:sp>
      <p:pic>
        <p:nvPicPr>
          <p:cNvPr id="6" name="Picture 5" descr="Gomez Backbone- Charting.jpg"/>
          <p:cNvPicPr>
            <a:picLocks noChangeAspect="1"/>
          </p:cNvPicPr>
          <p:nvPr/>
        </p:nvPicPr>
        <p:blipFill>
          <a:blip r:embed="rId3" cstate="print"/>
          <a:srcRect l="604" t="13374" r="32675" b="50521"/>
          <a:stretch>
            <a:fillRect/>
          </a:stretch>
        </p:blipFill>
        <p:spPr>
          <a:xfrm>
            <a:off x="446048" y="1483113"/>
            <a:ext cx="8218449" cy="4897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8"/>
          <p:cNvGrpSpPr/>
          <p:nvPr/>
        </p:nvGrpSpPr>
        <p:grpSpPr>
          <a:xfrm>
            <a:off x="2621231" y="6158397"/>
            <a:ext cx="4402184" cy="293134"/>
            <a:chOff x="3449774" y="3028655"/>
            <a:chExt cx="3856382" cy="293134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3449774" y="3028655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3449774" y="3320201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>
            <a:stCxn id="57" idx="2"/>
          </p:cNvCxnSpPr>
          <p:nvPr/>
        </p:nvCxnSpPr>
        <p:spPr bwMode="auto">
          <a:xfrm rot="5400000">
            <a:off x="2918082" y="1917191"/>
            <a:ext cx="498733" cy="1153291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>
            <a:stCxn id="57" idx="2"/>
          </p:cNvCxnSpPr>
          <p:nvPr/>
        </p:nvCxnSpPr>
        <p:spPr bwMode="auto">
          <a:xfrm rot="16200000" flipH="1">
            <a:off x="5157189" y="831373"/>
            <a:ext cx="393222" cy="3219415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 bwMode="auto">
          <a:xfrm>
            <a:off x="2630910" y="1782805"/>
            <a:ext cx="2226365" cy="4616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800000" scaled="0"/>
          </a:gradFill>
          <a:ln w="25400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anchor="ctr">
            <a:spAutoFit/>
          </a:bodyPr>
          <a:lstStyle/>
          <a:p>
            <a:pPr marL="0" lvl="2" algn="ctr">
              <a:spcBef>
                <a:spcPts val="0"/>
              </a:spcBef>
              <a:buSzPct val="125000"/>
            </a:pPr>
            <a:r>
              <a:rPr lang="en-US" sz="1800" b="1" dirty="0" smtClean="0">
                <a:solidFill>
                  <a:schemeClr val="tx1"/>
                </a:solidFill>
              </a:rPr>
              <a:t>Potential bottleneck</a:t>
            </a: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 bwMode="auto">
          <a:xfrm rot="16200000" flipH="1">
            <a:off x="3867651" y="2120911"/>
            <a:ext cx="709745" cy="956861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49" name="Group 16"/>
          <p:cNvGrpSpPr/>
          <p:nvPr/>
        </p:nvGrpSpPr>
        <p:grpSpPr>
          <a:xfrm>
            <a:off x="2602524" y="3033399"/>
            <a:ext cx="4402184" cy="293134"/>
            <a:chOff x="3449774" y="3028655"/>
            <a:chExt cx="3856382" cy="293134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3449774" y="3028655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3449774" y="3320201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8"/>
          <p:cNvGrpSpPr/>
          <p:nvPr/>
        </p:nvGrpSpPr>
        <p:grpSpPr>
          <a:xfrm>
            <a:off x="2602524" y="3744599"/>
            <a:ext cx="4402184" cy="293134"/>
            <a:chOff x="3449774" y="3028655"/>
            <a:chExt cx="3856382" cy="293134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3449774" y="3028655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3449774" y="3320201"/>
              <a:ext cx="3856382" cy="1588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 bwMode="auto">
          <a:xfrm>
            <a:off x="7613780" y="6288833"/>
            <a:ext cx="1530220" cy="56916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Is Prepared For The Unknown</a:t>
            </a:r>
            <a:endParaRPr lang="en-US" dirty="0"/>
          </a:p>
        </p:txBody>
      </p:sp>
      <p:sp>
        <p:nvSpPr>
          <p:cNvPr id="16" name="Teardrop 15"/>
          <p:cNvSpPr/>
          <p:nvPr/>
        </p:nvSpPr>
        <p:spPr bwMode="auto">
          <a:xfrm flipH="1">
            <a:off x="7075436" y="2679423"/>
            <a:ext cx="1671281" cy="1671281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rPr>
              <a:t>Instance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201586" y="3183569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350499" y="3064248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499412" y="2944926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 bwMode="auto">
          <a:xfrm>
            <a:off x="7595228" y="3647231"/>
            <a:ext cx="1290409" cy="4616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800000" scaled="0"/>
          </a:gradFill>
          <a:ln w="25400" cap="sq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anchor="ctr">
            <a:spAutoFit/>
          </a:bodyPr>
          <a:lstStyle/>
          <a:p>
            <a:pPr marL="0" lvl="2" algn="ctr">
              <a:spcBef>
                <a:spcPts val="0"/>
              </a:spcBef>
              <a:buSzPct val="125000"/>
            </a:pPr>
            <a:r>
              <a:rPr lang="en-US" sz="1800" b="1" dirty="0" smtClean="0">
                <a:solidFill>
                  <a:schemeClr val="tx1"/>
                </a:solidFill>
              </a:rPr>
              <a:t>@ capacity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04799" y="990601"/>
            <a:ext cx="8621713" cy="402770"/>
          </a:xfrm>
        </p:spPr>
        <p:txBody>
          <a:bodyPr/>
          <a:lstStyle/>
          <a:p>
            <a:r>
              <a:rPr lang="en-US" dirty="0" smtClean="0"/>
              <a:t>Faced with constraints anywhere upstream from the browser, the cloud offers unique opportunities to expand capacity.</a:t>
            </a:r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648325" y="2825604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797238" y="2706282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3148325" y="2216265"/>
            <a:ext cx="5808977" cy="2135016"/>
            <a:chOff x="3148325" y="4408466"/>
            <a:chExt cx="5808977" cy="2135016"/>
          </a:xfrm>
        </p:grpSpPr>
        <p:sp>
          <p:nvSpPr>
            <p:cNvPr id="22" name="Teardrop 21"/>
            <p:cNvSpPr/>
            <p:nvPr/>
          </p:nvSpPr>
          <p:spPr bwMode="auto">
            <a:xfrm flipH="1">
              <a:off x="7075436" y="4872201"/>
              <a:ext cx="1671281" cy="1671281"/>
            </a:xfrm>
            <a:prstGeom prst="teardrop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</a:rPr>
                <a:t>Instance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48325" y="5377456"/>
              <a:ext cx="3856382" cy="293134"/>
              <a:chOff x="3449774" y="3028655"/>
              <a:chExt cx="3856382" cy="293134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3449774" y="3028655"/>
                <a:ext cx="3856382" cy="1588"/>
              </a:xfrm>
              <a:prstGeom prst="straightConnector1">
                <a:avLst/>
              </a:prstGeom>
              <a:ln w="88900">
                <a:headEnd type="none" w="med" len="med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449774" y="3320201"/>
                <a:ext cx="3856382" cy="1588"/>
              </a:xfrm>
              <a:prstGeom prst="straightConnector1">
                <a:avLst/>
              </a:prstGeom>
              <a:ln w="88900">
                <a:headEnd type="none" w="med" len="med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 bwMode="auto">
            <a:xfrm rot="5400000">
              <a:off x="7704085" y="4608494"/>
              <a:ext cx="409580" cy="9524"/>
            </a:xfrm>
            <a:prstGeom prst="straightConnector1">
              <a:avLst/>
            </a:prstGeom>
            <a:ln w="88900"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7595228" y="5837981"/>
              <a:ext cx="1362074" cy="64953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00000" scaled="0"/>
            </a:gradFill>
            <a:ln w="25400" cap="sq">
              <a:noFill/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91440" rIns="91440" bIns="91440" anchor="ctr">
              <a:spAutoFit/>
            </a:bodyPr>
            <a:lstStyle/>
            <a:p>
              <a:pPr marL="0" lvl="2" algn="ctr">
                <a:lnSpc>
                  <a:spcPts val="1800"/>
                </a:lnSpc>
                <a:spcBef>
                  <a:spcPts val="0"/>
                </a:spcBef>
                <a:buSzPct val="125000"/>
              </a:pPr>
              <a:r>
                <a:rPr lang="en-US" sz="1800" b="1" dirty="0" smtClean="0">
                  <a:solidFill>
                    <a:schemeClr val="tx1"/>
                  </a:solidFill>
                </a:rPr>
                <a:t>Dynamically provisioned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946151" y="2586960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1095064" y="2467638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52735" r="42396" b="22786"/>
          <a:stretch>
            <a:fillRect/>
          </a:stretch>
        </p:blipFill>
        <p:spPr bwMode="auto">
          <a:xfrm>
            <a:off x="1243975" y="2348316"/>
            <a:ext cx="1863429" cy="11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2.22222E-6 L -0.00104 0.3719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-2.96296E-6 L 2.77778E-6 0.3703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-3.49294E-7 L 2.77778E-7 0.3731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3.33333E-6 L -0.00225 0.3719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-3.7037E-6 L 4.44444E-6 0.3282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613780" y="6288833"/>
            <a:ext cx="1530220" cy="56916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Helps You Prepare For The Unknown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823913"/>
            <a:ext cx="78676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9" y="9144"/>
            <a:ext cx="8851392" cy="740664"/>
          </a:xfrm>
        </p:spPr>
        <p:txBody>
          <a:bodyPr/>
          <a:lstStyle/>
          <a:p>
            <a:r>
              <a:rPr lang="en-US" dirty="0" smtClean="0"/>
              <a:t>Impact Of Optimization Across Browsers &amp;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90601"/>
            <a:ext cx="8621713" cy="1215886"/>
          </a:xfrm>
        </p:spPr>
        <p:txBody>
          <a:bodyPr/>
          <a:lstStyle/>
          <a:p>
            <a:r>
              <a:rPr lang="en-US" sz="2400" dirty="0" smtClean="0"/>
              <a:t>Yesterday’s optimizations must be constantly revalidated</a:t>
            </a:r>
          </a:p>
          <a:p>
            <a:pPr lvl="1"/>
            <a:r>
              <a:rPr lang="en-US" sz="2400" dirty="0" err="1" smtClean="0"/>
              <a:t>Sharding</a:t>
            </a:r>
            <a:r>
              <a:rPr lang="en-US" sz="2400" dirty="0" smtClean="0"/>
              <a:t> fails to show benefit on modern browser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dirty="0" err="1" smtClean="0"/>
              <a:t>sharding</a:t>
            </a:r>
            <a:r>
              <a:rPr lang="en-US" sz="2400" dirty="0" smtClean="0"/>
              <a:t> shows a substantial performance hit on mobile devices such as the </a:t>
            </a:r>
            <a:r>
              <a:rPr lang="en-US" sz="2400" dirty="0" err="1" smtClean="0"/>
              <a:t>iPad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9165" y="2797691"/>
          <a:ext cx="8436864" cy="3291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12288"/>
                <a:gridCol w="2812288"/>
                <a:gridCol w="2812288"/>
              </a:tblGrid>
              <a:tr h="97047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Major News Site</a:t>
                      </a:r>
                      <a:endParaRPr lang="en-US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Sharded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algn="ctr"/>
                      <a:r>
                        <a:rPr lang="en-US" sz="1800" b="0" dirty="0" smtClean="0"/>
                        <a:t>(response time =</a:t>
                      </a:r>
                      <a:r>
                        <a:rPr lang="en-US" sz="1800" b="0" baseline="0" dirty="0" smtClean="0"/>
                        <a:t> seconds)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Major News Site</a:t>
                      </a:r>
                      <a:endParaRPr lang="en-US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Non-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Sharded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(response time =</a:t>
                      </a:r>
                      <a:r>
                        <a:rPr lang="en-US" sz="1800" b="0" baseline="0" dirty="0" smtClean="0"/>
                        <a:t> seconds)</a:t>
                      </a:r>
                      <a:endParaRPr lang="en-US" sz="1800" b="0" dirty="0" smtClean="0"/>
                    </a:p>
                  </a:txBody>
                  <a:tcPr anchor="ctr"/>
                </a:tc>
              </a:tr>
              <a:tr h="64773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Internet Explorer 7</a:t>
                      </a:r>
                      <a:endParaRPr lang="en-US" sz="2400" b="1" dirty="0"/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3.917</a:t>
                      </a:r>
                      <a:endParaRPr lang="en-US" sz="2400" dirty="0"/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3.995</a:t>
                      </a:r>
                      <a:endParaRPr lang="en-US" sz="2400" dirty="0"/>
                    </a:p>
                  </a:txBody>
                  <a:tcPr marL="182880" marR="182880" marT="182880" marB="182880" anchor="ctr"/>
                </a:tc>
              </a:tr>
              <a:tr h="64773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Firefox 3.5</a:t>
                      </a:r>
                      <a:endParaRPr lang="en-US" sz="2400" b="1" dirty="0"/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4.033</a:t>
                      </a:r>
                      <a:endParaRPr lang="en-US" sz="2400" dirty="0"/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3.797</a:t>
                      </a:r>
                      <a:endParaRPr lang="en-US" sz="2400" dirty="0"/>
                    </a:p>
                  </a:txBody>
                  <a:tcPr marL="182880" marR="182880" marT="182880" marB="182880" anchor="ctr"/>
                </a:tc>
              </a:tr>
              <a:tr h="64773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iPad</a:t>
                      </a:r>
                      <a:endParaRPr lang="en-US" sz="2400" b="1" dirty="0"/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24.470</a:t>
                      </a:r>
                      <a:endParaRPr lang="en-US" sz="2400" dirty="0" smtClean="0"/>
                    </a:p>
                  </a:txBody>
                  <a:tcPr marL="182880" marR="182880" marT="182880" marB="1828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23.821</a:t>
                      </a:r>
                      <a:endParaRPr lang="en-US" sz="2400" dirty="0"/>
                    </a:p>
                  </a:txBody>
                  <a:tcPr marL="182880" marR="182880" marT="182880" marB="182880" anchor="ctr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ogle-chrome-log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67113" y="3755856"/>
            <a:ext cx="738892" cy="725594"/>
          </a:xfrm>
          <a:prstGeom prst="rect">
            <a:avLst/>
          </a:prstGeom>
        </p:spPr>
      </p:pic>
      <p:pic>
        <p:nvPicPr>
          <p:cNvPr id="9" name="Picture 8" descr="firefox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0023" y="3453451"/>
            <a:ext cx="677482" cy="656189"/>
          </a:xfrm>
          <a:prstGeom prst="rect">
            <a:avLst/>
          </a:prstGeom>
        </p:spPr>
      </p:pic>
      <p:pic>
        <p:nvPicPr>
          <p:cNvPr id="10" name="Picture 9" descr="Internet_Explorer_7_Logo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75916" y="2721896"/>
            <a:ext cx="777100" cy="777100"/>
          </a:xfrm>
          <a:prstGeom prst="rect">
            <a:avLst/>
          </a:prstGeom>
        </p:spPr>
      </p:pic>
      <p:pic>
        <p:nvPicPr>
          <p:cNvPr id="12" name="Picture 11" descr="Ope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0829" y="3076161"/>
            <a:ext cx="684910" cy="602222"/>
          </a:xfrm>
          <a:prstGeom prst="rect">
            <a:avLst/>
          </a:prstGeom>
        </p:spPr>
      </p:pic>
      <p:pic>
        <p:nvPicPr>
          <p:cNvPr id="13" name="Picture 12" descr="apple_safari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25691" y="3760685"/>
            <a:ext cx="807294" cy="807294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7834964" y="1420148"/>
            <a:ext cx="1178708" cy="807294"/>
            <a:chOff x="7825339" y="1824398"/>
            <a:chExt cx="1178708" cy="807294"/>
          </a:xfrm>
        </p:grpSpPr>
        <p:pic>
          <p:nvPicPr>
            <p:cNvPr id="17" name="Picture 16" descr="apple_safari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196753" y="1824398"/>
              <a:ext cx="807294" cy="807294"/>
            </a:xfrm>
            <a:prstGeom prst="rect">
              <a:avLst/>
            </a:prstGeom>
          </p:spPr>
        </p:pic>
        <p:pic>
          <p:nvPicPr>
            <p:cNvPr id="16" name="Picture 15" descr="iphon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5339" y="1866387"/>
              <a:ext cx="429937" cy="737876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Performance Differences Across </a:t>
            </a:r>
            <a:r>
              <a:rPr lang="en-US" dirty="0" smtClean="0"/>
              <a:t>Browsers/Devices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43311" y="6180427"/>
            <a:ext cx="358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SzPct val="100000"/>
            </a:pPr>
            <a:r>
              <a:rPr lang="en-US" sz="1400" b="1" dirty="0" smtClean="0">
                <a:latin typeface="+mj-lt"/>
              </a:rPr>
              <a:t>Source: Gomez Real-User Monitoring</a:t>
            </a:r>
          </a:p>
          <a:p>
            <a:pPr marL="284163" lvl="2" indent="-173038">
              <a:buSzPct val="100000"/>
              <a:buBlip>
                <a:blip r:embed="rId9"/>
              </a:buBlip>
            </a:pPr>
            <a:r>
              <a:rPr lang="en-US" sz="1400" dirty="0" smtClean="0">
                <a:latin typeface="+mj-lt"/>
              </a:rPr>
              <a:t>Real users around the world</a:t>
            </a:r>
          </a:p>
          <a:p>
            <a:pPr marL="284163" lvl="2" indent="-173038">
              <a:buSzPct val="100000"/>
              <a:buBlip>
                <a:blip r:embed="rId9"/>
              </a:buBlip>
            </a:pPr>
            <a:r>
              <a:rPr lang="en-US" sz="1400" dirty="0" smtClean="0">
                <a:latin typeface="+mj-lt"/>
              </a:rPr>
              <a:t>Broadband connections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6934" y="6180427"/>
            <a:ext cx="358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2" indent="-173038">
              <a:buSzPct val="100000"/>
              <a:buBlip>
                <a:blip r:embed="rId9"/>
              </a:buBlip>
            </a:pPr>
            <a:endParaRPr lang="en-US" sz="1400" dirty="0" smtClean="0">
              <a:latin typeface="+mj-lt"/>
            </a:endParaRPr>
          </a:p>
          <a:p>
            <a:pPr marL="284163" lvl="2" indent="-173038">
              <a:buSzPct val="100000"/>
              <a:buBlip>
                <a:blip r:embed="rId9"/>
              </a:buBlip>
            </a:pPr>
            <a:r>
              <a:rPr lang="en-US" sz="1400" dirty="0" smtClean="0">
                <a:latin typeface="+mj-lt"/>
              </a:rPr>
              <a:t>466 million page measurements</a:t>
            </a:r>
          </a:p>
          <a:p>
            <a:pPr marL="284163" lvl="2" indent="-173038">
              <a:buSzPct val="100000"/>
              <a:buBlip>
                <a:blip r:embed="rId9"/>
              </a:buBlip>
            </a:pPr>
            <a:r>
              <a:rPr lang="en-US" sz="1400" dirty="0" smtClean="0">
                <a:latin typeface="+mj-lt"/>
              </a:rPr>
              <a:t>200+ sites</a:t>
            </a:r>
            <a:endParaRPr lang="en-US" b="1" dirty="0" smtClean="0">
              <a:latin typeface="+mj-lt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0" y="856652"/>
          <a:ext cx="9144000" cy="54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12880"/>
            <a:ext cx="8621713" cy="5408613"/>
          </a:xfrm>
        </p:spPr>
        <p:txBody>
          <a:bodyPr/>
          <a:lstStyle/>
          <a:p>
            <a:r>
              <a:rPr lang="en-US" sz="2400" dirty="0" smtClean="0"/>
              <a:t>Applications </a:t>
            </a:r>
            <a:r>
              <a:rPr lang="en-US" sz="2400" dirty="0" smtClean="0"/>
              <a:t>are getting more composite, and</a:t>
            </a:r>
            <a:r>
              <a:rPr lang="en-US" sz="2400" dirty="0" smtClean="0"/>
              <a:t> many are already </a:t>
            </a:r>
            <a:r>
              <a:rPr lang="en-US" sz="2400" dirty="0" smtClean="0"/>
              <a:t>using the </a:t>
            </a:r>
            <a:r>
              <a:rPr lang="en-US" sz="2400" dirty="0" smtClean="0"/>
              <a:t>Cloud, for good or bad</a:t>
            </a:r>
          </a:p>
          <a:p>
            <a:r>
              <a:rPr lang="en-US" sz="2400" dirty="0" smtClean="0"/>
              <a:t>The Cloud offers new opportunities for performance optimization</a:t>
            </a:r>
          </a:p>
          <a:p>
            <a:pPr lvl="1"/>
            <a:r>
              <a:rPr lang="en-US" dirty="0" smtClean="0"/>
              <a:t>Beware yesterday’s optimization techniques – some may backfire</a:t>
            </a:r>
          </a:p>
          <a:p>
            <a:pPr lvl="1"/>
            <a:r>
              <a:rPr lang="en-US" dirty="0" smtClean="0"/>
              <a:t>It is critical to test and monitor your optimizations across browsers, devices, and geographies</a:t>
            </a:r>
          </a:p>
          <a:p>
            <a:r>
              <a:rPr lang="en-US" sz="2600" dirty="0" smtClean="0"/>
              <a:t>Collective Intelligence-driven analysis will become</a:t>
            </a:r>
            <a:r>
              <a:rPr lang="en-US" sz="2600" dirty="0" smtClean="0"/>
              <a:t> increasingly </a:t>
            </a:r>
            <a:r>
              <a:rPr lang="en-US" sz="2600" dirty="0" smtClean="0"/>
              <a:t>critical</a:t>
            </a:r>
            <a:r>
              <a:rPr lang="en-US" sz="2600" dirty="0" smtClean="0"/>
              <a:t> in </a:t>
            </a:r>
            <a:r>
              <a:rPr lang="en-US" sz="2600" dirty="0" smtClean="0"/>
              <a:t>performance monitoring and </a:t>
            </a:r>
            <a:r>
              <a:rPr lang="en-US" sz="2600" dirty="0" smtClean="0"/>
              <a:t>optimization</a:t>
            </a:r>
          </a:p>
          <a:p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9" y="9144"/>
            <a:ext cx="8444992" cy="740664"/>
          </a:xfrm>
        </p:spPr>
        <p:txBody>
          <a:bodyPr/>
          <a:lstStyle/>
          <a:p>
            <a:r>
              <a:rPr lang="en-US" dirty="0" smtClean="0"/>
              <a:t>Go to: </a:t>
            </a:r>
            <a:r>
              <a:rPr lang="en-US" dirty="0" err="1" smtClean="0"/>
              <a:t>gomez.com</a:t>
            </a:r>
            <a:r>
              <a:rPr lang="en-US" dirty="0" smtClean="0"/>
              <a:t>/velocity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5" y="990600"/>
            <a:ext cx="3534380" cy="5408613"/>
          </a:xfrm>
        </p:spPr>
        <p:txBody>
          <a:bodyPr/>
          <a:lstStyle/>
          <a:p>
            <a:r>
              <a:rPr lang="en-US" sz="2800" dirty="0" err="1" smtClean="0"/>
              <a:t>gomez.com</a:t>
            </a:r>
            <a:r>
              <a:rPr lang="en-US" sz="2800" dirty="0" smtClean="0"/>
              <a:t>/velocity</a:t>
            </a:r>
          </a:p>
          <a:p>
            <a:pPr lvl="1"/>
            <a:r>
              <a:rPr lang="en-US" sz="2400" dirty="0" err="1" smtClean="0"/>
              <a:t>Cloudsleuth</a:t>
            </a:r>
            <a:endParaRPr lang="en-US" sz="2400" dirty="0" smtClean="0"/>
          </a:p>
          <a:p>
            <a:pPr lvl="2"/>
            <a:r>
              <a:rPr lang="en-US" sz="2000" dirty="0" smtClean="0"/>
              <a:t>Cloud performance visualization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400" dirty="0" err="1" smtClean="0"/>
              <a:t>iPad</a:t>
            </a:r>
            <a:r>
              <a:rPr lang="en-US" sz="2400" dirty="0" smtClean="0"/>
              <a:t> Website Waterfall Test</a:t>
            </a:r>
          </a:p>
          <a:p>
            <a:pPr lvl="2"/>
            <a:r>
              <a:rPr lang="en-US" sz="2000" dirty="0" smtClean="0"/>
              <a:t>Object level Website performance analysis using </a:t>
            </a:r>
            <a:r>
              <a:rPr lang="en-US" sz="2000" dirty="0" err="1" smtClean="0"/>
              <a:t>iPad</a:t>
            </a: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Multi-Browser &amp; Location Website Performance Test</a:t>
            </a:r>
          </a:p>
          <a:p>
            <a:pPr lvl="2"/>
            <a:r>
              <a:rPr lang="en-US" sz="2000" dirty="0" smtClean="0"/>
              <a:t>Website load time across 2 browsers and 4 locations</a:t>
            </a:r>
          </a:p>
        </p:txBody>
      </p:sp>
      <p:pic>
        <p:nvPicPr>
          <p:cNvPr id="5" name="Picture 4" descr="Gomez Web Performance Test Center  Gomez.jpg"/>
          <p:cNvPicPr>
            <a:picLocks noChangeAspect="1"/>
          </p:cNvPicPr>
          <p:nvPr/>
        </p:nvPicPr>
        <p:blipFill>
          <a:blip r:embed="rId2" cstate="print"/>
          <a:srcRect l="12356" t="8841" r="12565" b="32753"/>
          <a:stretch>
            <a:fillRect/>
          </a:stretch>
        </p:blipFill>
        <p:spPr>
          <a:xfrm>
            <a:off x="99392" y="854765"/>
            <a:ext cx="5257799" cy="5902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Web Performance on Page Abandonment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9896" y="990600"/>
          <a:ext cx="7276617" cy="54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268" y="1222513"/>
            <a:ext cx="141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1600" b="1" dirty="0" smtClean="0">
                <a:latin typeface="+mj-lt"/>
              </a:rPr>
              <a:t>Performance improvement (seconds)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268" y="3776870"/>
            <a:ext cx="1411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1600" b="1" dirty="0" smtClean="0">
                <a:latin typeface="+mj-lt"/>
              </a:rPr>
              <a:t>Percentage change in page abandonment</a:t>
            </a:r>
          </a:p>
        </p:txBody>
      </p:sp>
      <p:sp>
        <p:nvSpPr>
          <p:cNvPr id="8" name="Left Brace 7"/>
          <p:cNvSpPr/>
          <p:nvPr/>
        </p:nvSpPr>
        <p:spPr bwMode="auto">
          <a:xfrm>
            <a:off x="1504123" y="2236304"/>
            <a:ext cx="294860" cy="39855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497497" y="1205948"/>
            <a:ext cx="294860" cy="98066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 rot="21191809">
            <a:off x="2901927" y="1085169"/>
            <a:ext cx="3081429" cy="494883"/>
            <a:chOff x="2633571" y="1164682"/>
            <a:chExt cx="3081429" cy="494883"/>
          </a:xfrm>
        </p:grpSpPr>
        <p:sp>
          <p:nvSpPr>
            <p:cNvPr id="11" name="Striped Right Arrow 10"/>
            <p:cNvSpPr/>
            <p:nvPr/>
          </p:nvSpPr>
          <p:spPr bwMode="auto">
            <a:xfrm>
              <a:off x="2633571" y="1164682"/>
              <a:ext cx="3081429" cy="494883"/>
            </a:xfrm>
            <a:prstGeom prst="stripedRightArrow">
              <a:avLst>
                <a:gd name="adj1" fmla="val 60714"/>
                <a:gd name="adj2" fmla="val 50000"/>
              </a:avLst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3532" y="1234248"/>
              <a:ext cx="1253260" cy="35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7013" indent="-227013">
                <a:buSzPct val="100000"/>
              </a:pPr>
              <a:r>
                <a:rPr lang="en-US" b="1" dirty="0" smtClean="0">
                  <a:latin typeface="+mj-lt"/>
                </a:rPr>
                <a:t>As pages speed up…</a:t>
              </a:r>
            </a:p>
          </p:txBody>
        </p:sp>
      </p:grpSp>
      <p:sp>
        <p:nvSpPr>
          <p:cNvPr id="14" name="Striped Right Arrow 13"/>
          <p:cNvSpPr/>
          <p:nvPr/>
        </p:nvSpPr>
        <p:spPr bwMode="auto">
          <a:xfrm rot="1523166">
            <a:off x="2737671" y="4949093"/>
            <a:ext cx="3346731" cy="494883"/>
          </a:xfrm>
          <a:prstGeom prst="stripedRightArrow">
            <a:avLst>
              <a:gd name="adj1" fmla="val 60714"/>
              <a:gd name="adj2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 rot="1523166">
            <a:off x="2618075" y="4996479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buSzPct val="100000"/>
            </a:pPr>
            <a:r>
              <a:rPr lang="en-US" b="1" dirty="0" smtClean="0">
                <a:latin typeface="+mj-lt"/>
              </a:rPr>
              <a:t>…</a:t>
            </a:r>
            <a:r>
              <a:rPr lang="en-US" b="1" dirty="0" smtClean="0"/>
              <a:t> abandonment decreases</a:t>
            </a:r>
            <a:endParaRPr lang="en-US" b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660" y="6500528"/>
            <a:ext cx="5602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buSzPct val="100000"/>
            </a:pPr>
            <a:r>
              <a:rPr lang="en-US" sz="1200" i="1" dirty="0" smtClean="0">
                <a:latin typeface="+mj-lt"/>
              </a:rPr>
              <a:t>Source:  Gomez 2010 Study of 500 Million End-User Interactions Across 200+ Web Sites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Are Increasingly Composite</a:t>
            </a:r>
            <a:endParaRPr lang="en-US" dirty="0"/>
          </a:p>
        </p:txBody>
      </p:sp>
      <p:pic>
        <p:nvPicPr>
          <p:cNvPr id="10" name="Picture 9" descr="MultiBrowser.jpg"/>
          <p:cNvPicPr>
            <a:picLocks noChangeAspect="1"/>
          </p:cNvPicPr>
          <p:nvPr/>
        </p:nvPicPr>
        <p:blipFill>
          <a:blip r:embed="rId3" cstate="print"/>
          <a:srcRect l="3649" t="17230" r="2703" b="788"/>
          <a:stretch>
            <a:fillRect/>
          </a:stretch>
        </p:blipFill>
        <p:spPr>
          <a:xfrm>
            <a:off x="296561" y="1656149"/>
            <a:ext cx="8563233" cy="44978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90601"/>
            <a:ext cx="8621713" cy="974124"/>
          </a:xfrm>
        </p:spPr>
        <p:txBody>
          <a:bodyPr/>
          <a:lstStyle/>
          <a:p>
            <a:r>
              <a:rPr lang="en-US" sz="2400" dirty="0" smtClean="0"/>
              <a:t>Number of hosts accessed directly by the browser, per user transaction, averaged across 3,000 companies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57202" y="1944170"/>
          <a:ext cx="8204392" cy="37481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2196"/>
                <a:gridCol w="4102196"/>
              </a:tblGrid>
              <a:tr h="10961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Measurement</a:t>
                      </a:r>
                    </a:p>
                    <a:p>
                      <a:pPr algn="ctr"/>
                      <a:r>
                        <a:rPr lang="en-US" sz="2800" dirty="0" smtClean="0"/>
                        <a:t>city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</a:t>
                      </a:r>
                      <a:r>
                        <a:rPr lang="en-US" sz="2800" baseline="0" dirty="0" smtClean="0"/>
                        <a:t> of hosts per user transaction</a:t>
                      </a:r>
                      <a:endParaRPr lang="en-US" sz="2800" dirty="0"/>
                    </a:p>
                  </a:txBody>
                  <a:tcPr/>
                </a:tc>
              </a:tr>
              <a:tr h="5303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Hong Kong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7.56</a:t>
                      </a:r>
                      <a:endParaRPr lang="en-US" sz="2400" dirty="0"/>
                    </a:p>
                  </a:txBody>
                  <a:tcPr/>
                </a:tc>
              </a:tr>
              <a:tr h="5303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Beijing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8.57</a:t>
                      </a:r>
                      <a:endParaRPr lang="en-US" sz="2400" dirty="0"/>
                    </a:p>
                  </a:txBody>
                  <a:tcPr/>
                </a:tc>
              </a:tr>
              <a:tr h="5303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London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8.59</a:t>
                      </a:r>
                      <a:endParaRPr lang="en-US" sz="2400" dirty="0"/>
                    </a:p>
                  </a:txBody>
                  <a:tcPr/>
                </a:tc>
              </a:tr>
              <a:tr h="5303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York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8.85</a:t>
                      </a:r>
                    </a:p>
                  </a:txBody>
                  <a:tcPr/>
                </a:tc>
              </a:tr>
              <a:tr h="5303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Frankfurt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8.87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Content Placeholder 4"/>
          <p:cNvGraphicFramePr>
            <a:graphicFrameLocks/>
          </p:cNvGraphicFramePr>
          <p:nvPr/>
        </p:nvGraphicFramePr>
        <p:xfrm>
          <a:off x="252706" y="1937809"/>
          <a:ext cx="8649730" cy="34179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0173"/>
                <a:gridCol w="3189557"/>
              </a:tblGrid>
              <a:tr h="59902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Amazon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EC2</a:t>
                      </a:r>
                      <a:r>
                        <a:rPr lang="en-US" sz="2400" baseline="0" dirty="0" smtClean="0"/>
                        <a:t>  Region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Percentage</a:t>
                      </a:r>
                      <a:endParaRPr lang="en-US" sz="2400" dirty="0"/>
                    </a:p>
                  </a:txBody>
                  <a:tcPr anchor="ctr"/>
                </a:tc>
              </a:tr>
              <a:tr h="5637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EC2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Asia Pacific -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dirty="0" smtClean="0"/>
                        <a:t>Singapore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0.002</a:t>
                      </a:r>
                    </a:p>
                  </a:txBody>
                  <a:tcPr anchor="ctr"/>
                </a:tc>
              </a:tr>
              <a:tr h="5637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EC2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US West</a:t>
                      </a:r>
                      <a:r>
                        <a:rPr lang="en-US" sz="2400" dirty="0" smtClean="0"/>
                        <a:t> -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Northern California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0.659</a:t>
                      </a:r>
                      <a:endParaRPr lang="en-US" sz="2400" dirty="0"/>
                    </a:p>
                  </a:txBody>
                  <a:tcPr anchor="ctr"/>
                </a:tc>
              </a:tr>
              <a:tr h="5637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EC2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EU -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dirty="0" smtClean="0"/>
                        <a:t>Ireland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2.733</a:t>
                      </a:r>
                      <a:endParaRPr lang="en-US" sz="2400" dirty="0"/>
                    </a:p>
                  </a:txBody>
                  <a:tcPr anchor="ctr"/>
                </a:tc>
              </a:tr>
              <a:tr h="5637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EC2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US East</a:t>
                      </a:r>
                      <a:r>
                        <a:rPr lang="en-US" sz="2400" dirty="0" smtClean="0"/>
                        <a:t> -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Northern Virginia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16.194</a:t>
                      </a:r>
                      <a:endParaRPr lang="en-US" sz="2400" dirty="0"/>
                    </a:p>
                  </a:txBody>
                  <a:tcPr anchor="ctr"/>
                </a:tc>
              </a:tr>
              <a:tr h="56378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19.588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Are Moving To The Cloud</a:t>
            </a:r>
            <a:endParaRPr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>
          <a:xfrm>
            <a:off x="304799" y="990600"/>
            <a:ext cx="8621713" cy="1839097"/>
          </a:xfrm>
        </p:spPr>
        <p:txBody>
          <a:bodyPr/>
          <a:lstStyle/>
          <a:p>
            <a:r>
              <a:rPr lang="en-US" dirty="0" smtClean="0"/>
              <a:t>Percentage of web app transactions that include at least one object hosted on Amazon </a:t>
            </a:r>
            <a:r>
              <a:rPr lang="en-US" dirty="0" err="1" smtClean="0"/>
              <a:t>EC2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1911927"/>
            <a:ext cx="9144000" cy="118523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3096714"/>
            <a:ext cx="9144000" cy="56088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652245"/>
            <a:ext cx="9144000" cy="56088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4212678"/>
            <a:ext cx="9144000" cy="56088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743450"/>
            <a:ext cx="9144000" cy="65446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763700"/>
            <a:ext cx="90027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Creates Performance Concerns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1763700"/>
            <a:ext cx="90027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" y="1763700"/>
            <a:ext cx="90027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763700"/>
            <a:ext cx="90027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" y="1773381"/>
            <a:ext cx="90027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90601"/>
            <a:ext cx="8621713" cy="1024811"/>
          </a:xfrm>
        </p:spPr>
        <p:txBody>
          <a:bodyPr/>
          <a:lstStyle/>
          <a:p>
            <a:r>
              <a:rPr lang="en-US" dirty="0" smtClean="0"/>
              <a:t>The Cloud is opaque &amp; shared</a:t>
            </a:r>
          </a:p>
          <a:p>
            <a:pPr lvl="1"/>
            <a:r>
              <a:rPr lang="en-US" dirty="0" smtClean="0"/>
              <a:t>Loss of visibility and control - traditional tools don’t apply</a:t>
            </a:r>
          </a:p>
          <a:p>
            <a:pPr lvl="1"/>
            <a:r>
              <a:rPr lang="en-US" dirty="0" smtClean="0"/>
              <a:t>Others can affect my performance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9" y="9144"/>
            <a:ext cx="8851392" cy="740664"/>
          </a:xfrm>
        </p:spPr>
        <p:txBody>
          <a:bodyPr>
            <a:normAutofit/>
          </a:bodyPr>
          <a:lstStyle/>
          <a:p>
            <a:r>
              <a:rPr lang="en-US" b="1" dirty="0" smtClean="0"/>
              <a:t>Not All Clouds Are Created Equal – Speed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Average response time of reference app</a:t>
            </a:r>
            <a:r>
              <a:rPr lang="en-US" sz="2400" dirty="0" smtClean="0"/>
              <a:t> transaction </a:t>
            </a:r>
            <a:r>
              <a:rPr lang="en-US" sz="2400" dirty="0" smtClean="0"/>
              <a:t>across various Cloud providers, </a:t>
            </a:r>
            <a:r>
              <a:rPr lang="en-US" sz="2400" dirty="0" smtClean="0"/>
              <a:t>measured </a:t>
            </a:r>
            <a:r>
              <a:rPr lang="en-US" sz="2400" dirty="0" smtClean="0"/>
              <a:t>from</a:t>
            </a:r>
            <a:r>
              <a:rPr lang="en-US" sz="2400" dirty="0" smtClean="0"/>
              <a:t> several global locations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14" t="40030" r="33571" b="18750"/>
          <a:stretch>
            <a:fillRect/>
          </a:stretch>
        </p:blipFill>
        <p:spPr bwMode="auto">
          <a:xfrm>
            <a:off x="44169" y="1799773"/>
            <a:ext cx="9024218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Clouds Are Created Equal – Availability  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4799" y="990600"/>
            <a:ext cx="8652589" cy="959498"/>
          </a:xfrm>
        </p:spPr>
        <p:txBody>
          <a:bodyPr/>
          <a:lstStyle/>
          <a:p>
            <a:r>
              <a:rPr lang="en-US" sz="2400" dirty="0" smtClean="0"/>
              <a:t>Aggregate average availability of reference app on </a:t>
            </a:r>
            <a:r>
              <a:rPr lang="en-US" sz="2400" dirty="0" err="1" smtClean="0"/>
              <a:t>Opsource</a:t>
            </a:r>
            <a:r>
              <a:rPr lang="en-US" sz="2400" dirty="0" smtClean="0"/>
              <a:t>, Amazon </a:t>
            </a:r>
            <a:r>
              <a:rPr lang="en-US" sz="2400" dirty="0" err="1" smtClean="0"/>
              <a:t>EC2</a:t>
            </a:r>
            <a:r>
              <a:rPr lang="en-US" sz="2400" dirty="0" smtClean="0"/>
              <a:t> US East, Amazon </a:t>
            </a:r>
            <a:r>
              <a:rPr lang="en-US" sz="2400" dirty="0" err="1" smtClean="0"/>
              <a:t>S3</a:t>
            </a:r>
            <a:r>
              <a:rPr lang="en-US" sz="2400" dirty="0" smtClean="0"/>
              <a:t>, </a:t>
            </a:r>
            <a:r>
              <a:rPr lang="en-US" sz="2400" dirty="0" err="1" smtClean="0"/>
              <a:t>GoGrid</a:t>
            </a:r>
            <a:r>
              <a:rPr lang="en-US" sz="2400" dirty="0" smtClean="0"/>
              <a:t> &amp; Google </a:t>
            </a:r>
            <a:r>
              <a:rPr lang="en-US" sz="2400" dirty="0" err="1" smtClean="0"/>
              <a:t>AppEngine</a:t>
            </a:r>
            <a:r>
              <a:rPr lang="en-US" sz="2400" dirty="0" smtClean="0"/>
              <a:t> measured from global backbone locations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0" y="2009775"/>
          <a:ext cx="91439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218443" y="2121273"/>
            <a:ext cx="8925557" cy="3880626"/>
            <a:chOff x="218443" y="2064815"/>
            <a:chExt cx="8925557" cy="3880626"/>
          </a:xfrm>
        </p:grpSpPr>
        <p:grpSp>
          <p:nvGrpSpPr>
            <p:cNvPr id="4" name="Group 89"/>
            <p:cNvGrpSpPr/>
            <p:nvPr/>
          </p:nvGrpSpPr>
          <p:grpSpPr>
            <a:xfrm>
              <a:off x="240713" y="2064815"/>
              <a:ext cx="8903287" cy="3880626"/>
              <a:chOff x="240713" y="2064815"/>
              <a:chExt cx="8903287" cy="3880626"/>
            </a:xfrm>
          </p:grpSpPr>
          <p:pic>
            <p:nvPicPr>
              <p:cNvPr id="162" name="Picture 161" descr="gradient to user2.png"/>
              <p:cNvPicPr>
                <a:picLocks noChangeAspect="1"/>
              </p:cNvPicPr>
              <p:nvPr/>
            </p:nvPicPr>
            <p:blipFill>
              <a:blip r:embed="rId3" cstate="print"/>
              <a:srcRect r="5079"/>
              <a:stretch>
                <a:fillRect/>
              </a:stretch>
            </p:blipFill>
            <p:spPr>
              <a:xfrm>
                <a:off x="240713" y="2095525"/>
                <a:ext cx="8903287" cy="3849916"/>
              </a:xfrm>
              <a:prstGeom prst="rect">
                <a:avLst/>
              </a:prstGeom>
            </p:spPr>
          </p:pic>
          <p:grpSp>
            <p:nvGrpSpPr>
              <p:cNvPr id="5" name="Group 132"/>
              <p:cNvGrpSpPr/>
              <p:nvPr/>
            </p:nvGrpSpPr>
            <p:grpSpPr>
              <a:xfrm>
                <a:off x="2759331" y="3651502"/>
                <a:ext cx="954859" cy="1061221"/>
                <a:chOff x="2073372" y="3590870"/>
                <a:chExt cx="954859" cy="1061221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>
                  <a:off x="2200335" y="4166625"/>
                  <a:ext cx="700933" cy="485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latin typeface="+mn-lt"/>
                    </a:rPr>
                    <a:t>Major</a:t>
                  </a:r>
                  <a:r>
                    <a:rPr lang="en-US" sz="1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</a:rPr>
                    <a:t/>
                  </a:r>
                  <a:br>
                    <a:rPr lang="en-US" sz="1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</a:rPr>
                  </a:br>
                  <a:r>
                    <a:rPr lang="en-US" sz="1600" b="1" dirty="0" smtClean="0">
                      <a:solidFill>
                        <a:srgbClr val="000000"/>
                      </a:solidFill>
                      <a:latin typeface="+mn-lt"/>
                    </a:rPr>
                    <a:t>ISP</a:t>
                  </a:r>
                </a:p>
              </p:txBody>
            </p:sp>
            <p:pic>
              <p:nvPicPr>
                <p:cNvPr id="165" name="Picture 164" descr="major isp3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73372" y="3590870"/>
                  <a:ext cx="954859" cy="717362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</p:grpSp>
          <p:grpSp>
            <p:nvGrpSpPr>
              <p:cNvPr id="6" name="Group 165"/>
              <p:cNvGrpSpPr/>
              <p:nvPr/>
            </p:nvGrpSpPr>
            <p:grpSpPr>
              <a:xfrm>
                <a:off x="6005584" y="2255724"/>
                <a:ext cx="925354" cy="3505654"/>
                <a:chOff x="5770738" y="2255724"/>
                <a:chExt cx="925354" cy="3505654"/>
              </a:xfrm>
            </p:grpSpPr>
            <p:pic>
              <p:nvPicPr>
                <p:cNvPr id="167" name="Picture 166" descr="tower ico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37402" y="4150233"/>
                  <a:ext cx="392026" cy="392026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68" name="Picture 167" descr="local isp7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52780"/>
                <a:stretch>
                  <a:fillRect/>
                </a:stretch>
              </p:blipFill>
              <p:spPr>
                <a:xfrm>
                  <a:off x="5875473" y="2548157"/>
                  <a:ext cx="571911" cy="451705"/>
                </a:xfrm>
                <a:prstGeom prst="rect">
                  <a:avLst/>
                </a:prstGeom>
                <a:effectLst>
                  <a:outerShdw blurRad="38100" dist="38100" dir="2700000">
                    <a:srgbClr val="000000">
                      <a:alpha val="35000"/>
                    </a:srgbClr>
                  </a:outerShdw>
                </a:effectLst>
              </p:spPr>
            </p:pic>
            <p:sp>
              <p:nvSpPr>
                <p:cNvPr id="169" name="TextBox 168"/>
                <p:cNvSpPr txBox="1"/>
                <p:nvPr/>
              </p:nvSpPr>
              <p:spPr>
                <a:xfrm>
                  <a:off x="5770738" y="2255724"/>
                  <a:ext cx="925354" cy="29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latin typeface="+mj-lt"/>
                    </a:rPr>
                    <a:t>Local ISP</a:t>
                  </a:r>
                  <a:endParaRPr lang="en-US" sz="1600" b="1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pic>
              <p:nvPicPr>
                <p:cNvPr id="170" name="Picture 169" descr="local isp7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52780"/>
                <a:stretch>
                  <a:fillRect/>
                </a:stretch>
              </p:blipFill>
              <p:spPr>
                <a:xfrm>
                  <a:off x="5875473" y="3349195"/>
                  <a:ext cx="571911" cy="451705"/>
                </a:xfrm>
                <a:prstGeom prst="rect">
                  <a:avLst/>
                </a:prstGeom>
                <a:effectLst>
                  <a:outerShdw blurRad="38100" dist="38100" dir="2700000">
                    <a:srgbClr val="000000">
                      <a:alpha val="35000"/>
                    </a:srgbClr>
                  </a:outerShdw>
                </a:effectLst>
              </p:spPr>
            </p:pic>
            <p:grpSp>
              <p:nvGrpSpPr>
                <p:cNvPr id="7" name="Group 110"/>
                <p:cNvGrpSpPr/>
                <p:nvPr/>
              </p:nvGrpSpPr>
              <p:grpSpPr>
                <a:xfrm>
                  <a:off x="5839167" y="4891591"/>
                  <a:ext cx="788497" cy="869787"/>
                  <a:chOff x="5752992" y="4039893"/>
                  <a:chExt cx="788497" cy="869787"/>
                </a:xfrm>
              </p:grpSpPr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5752992" y="4424214"/>
                    <a:ext cx="788497" cy="4854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8000"/>
                      </a:lnSpc>
                    </a:pP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j-lt"/>
                      </a:rPr>
                      <a:t>Mobile </a:t>
                    </a:r>
                    <a:br>
                      <a:rPr lang="en-US" sz="1600" b="1" dirty="0" smtClean="0">
                        <a:solidFill>
                          <a:srgbClr val="000000"/>
                        </a:solidFill>
                        <a:latin typeface="+mj-lt"/>
                      </a:rPr>
                    </a:b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j-lt"/>
                      </a:rPr>
                      <a:t>Carrier</a:t>
                    </a:r>
                  </a:p>
                </p:txBody>
              </p:sp>
              <p:pic>
                <p:nvPicPr>
                  <p:cNvPr id="177" name="Picture 176" descr="tower icon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5951227" y="4039893"/>
                    <a:ext cx="392026" cy="392026"/>
                  </a:xfrm>
                  <a:prstGeom prst="rect">
                    <a:avLst/>
                  </a:prstGeom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</p:grpSp>
          <p:grpSp>
            <p:nvGrpSpPr>
              <p:cNvPr id="8" name="Group 178"/>
              <p:cNvGrpSpPr/>
              <p:nvPr/>
            </p:nvGrpSpPr>
            <p:grpSpPr>
              <a:xfrm>
                <a:off x="4060788" y="2065783"/>
                <a:ext cx="1676400" cy="3690667"/>
                <a:chOff x="3512804" y="2065783"/>
                <a:chExt cx="1676400" cy="3690667"/>
              </a:xfrm>
            </p:grpSpPr>
            <p:pic>
              <p:nvPicPr>
                <p:cNvPr id="189" name="Picture 188" descr="simple cloud.png"/>
                <p:cNvPicPr>
                  <a:picLocks noChangeAspect="1"/>
                </p:cNvPicPr>
                <p:nvPr/>
              </p:nvPicPr>
              <p:blipFill>
                <a:blip r:embed="rId7" cstate="print">
                  <a:alphaModFix amt="59000"/>
                </a:blip>
                <a:stretch>
                  <a:fillRect/>
                </a:stretch>
              </p:blipFill>
              <p:spPr>
                <a:xfrm>
                  <a:off x="3512804" y="2816710"/>
                  <a:ext cx="1676400" cy="2298220"/>
                </a:xfrm>
                <a:prstGeom prst="rect">
                  <a:avLst/>
                </a:prstGeom>
              </p:spPr>
            </p:pic>
            <p:sp>
              <p:nvSpPr>
                <p:cNvPr id="190" name="TextBox 189"/>
                <p:cNvSpPr txBox="1"/>
                <p:nvPr/>
              </p:nvSpPr>
              <p:spPr>
                <a:xfrm>
                  <a:off x="3913224" y="3935065"/>
                  <a:ext cx="875560" cy="29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latin typeface="+mn-lt"/>
                    </a:rPr>
                    <a:t>Internet</a:t>
                  </a:r>
                </a:p>
              </p:txBody>
            </p:sp>
            <p:grpSp>
              <p:nvGrpSpPr>
                <p:cNvPr id="9" name="Group 157"/>
                <p:cNvGrpSpPr/>
                <p:nvPr/>
              </p:nvGrpSpPr>
              <p:grpSpPr>
                <a:xfrm>
                  <a:off x="3544834" y="4859641"/>
                  <a:ext cx="1612340" cy="896809"/>
                  <a:chOff x="3824199" y="5033649"/>
                  <a:chExt cx="1612340" cy="896809"/>
                </a:xfrm>
              </p:grpSpPr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3824199" y="5444992"/>
                    <a:ext cx="1612340" cy="4854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8000"/>
                      </a:lnSpc>
                    </a:pP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n-lt"/>
                      </a:rPr>
                      <a:t>Content Delivery</a:t>
                    </a:r>
                    <a:br>
                      <a:rPr lang="en-US" sz="1600" b="1" dirty="0" smtClean="0">
                        <a:solidFill>
                          <a:srgbClr val="000000"/>
                        </a:solidFill>
                        <a:latin typeface="+mn-lt"/>
                      </a:rPr>
                    </a:b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+mn-lt"/>
                      </a:rPr>
                      <a:t>Networks</a:t>
                    </a:r>
                  </a:p>
                </p:txBody>
              </p:sp>
              <p:pic>
                <p:nvPicPr>
                  <p:cNvPr id="196" name="Picture 195" descr="webglobe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4410549" y="5033649"/>
                    <a:ext cx="439640" cy="439640"/>
                  </a:xfrm>
                  <a:prstGeom prst="rect">
                    <a:avLst/>
                  </a:prstGeom>
                  <a:effectLst>
                    <a:outerShdw blurRad="50800" dist="38100" dir="2700000">
                      <a:srgbClr val="000000">
                        <a:alpha val="50000"/>
                      </a:srgbClr>
                    </a:outerShdw>
                  </a:effectLst>
                </p:spPr>
              </p:pic>
            </p:grpSp>
            <p:grpSp>
              <p:nvGrpSpPr>
                <p:cNvPr id="10" name="Group 113"/>
                <p:cNvGrpSpPr/>
                <p:nvPr/>
              </p:nvGrpSpPr>
              <p:grpSpPr>
                <a:xfrm>
                  <a:off x="3643970" y="2065783"/>
                  <a:ext cx="1414069" cy="1042557"/>
                  <a:chOff x="3402115" y="2005443"/>
                  <a:chExt cx="1414069" cy="1042557"/>
                </a:xfrm>
              </p:grpSpPr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3402115" y="2005443"/>
                    <a:ext cx="1414069" cy="4854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8000"/>
                      </a:lnSpc>
                    </a:pPr>
                    <a:r>
                      <a:rPr lang="en-US" sz="1600" b="1" dirty="0" smtClean="0">
                        <a:latin typeface="+mn-lt"/>
                      </a:rPr>
                      <a:t>3rd Party/</a:t>
                    </a:r>
                    <a:br>
                      <a:rPr lang="en-US" sz="1600" b="1" dirty="0" smtClean="0">
                        <a:latin typeface="+mn-lt"/>
                      </a:rPr>
                    </a:br>
                    <a:r>
                      <a:rPr lang="en-US" sz="1600" b="1" dirty="0" smtClean="0">
                        <a:latin typeface="+mn-lt"/>
                      </a:rPr>
                      <a:t>Cloud Services</a:t>
                    </a:r>
                  </a:p>
                </p:txBody>
              </p:sp>
              <p:pic>
                <p:nvPicPr>
                  <p:cNvPr id="194" name="Picture 193" descr="3rd party4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3849325" y="2484408"/>
                    <a:ext cx="646586" cy="563592"/>
                  </a:xfrm>
                  <a:prstGeom prst="rect">
                    <a:avLst/>
                  </a:prstGeom>
                  <a:effectLst>
                    <a:outerShdw blurRad="50800" dist="38100" dir="2700000">
                      <a:srgbClr val="000000">
                        <a:alpha val="50000"/>
                      </a:srgbClr>
                    </a:outerShdw>
                  </a:effectLst>
                </p:spPr>
              </p:pic>
            </p:grpSp>
          </p:grpSp>
          <p:grpSp>
            <p:nvGrpSpPr>
              <p:cNvPr id="11" name="Group 196"/>
              <p:cNvGrpSpPr/>
              <p:nvPr/>
            </p:nvGrpSpPr>
            <p:grpSpPr>
              <a:xfrm>
                <a:off x="7035005" y="2064815"/>
                <a:ext cx="1235799" cy="3520266"/>
                <a:chOff x="7069797" y="2064815"/>
                <a:chExt cx="1235799" cy="3520266"/>
              </a:xfrm>
            </p:grpSpPr>
            <p:pic>
              <p:nvPicPr>
                <p:cNvPr id="198" name="Picture 197" descr="monitor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197284" y="2548157"/>
                  <a:ext cx="524938" cy="438404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199" name="Picture 198" descr="Firefox [Converted]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7825721" y="2598890"/>
                  <a:ext cx="286104" cy="271811"/>
                </a:xfrm>
                <a:prstGeom prst="rect">
                  <a:avLst/>
                </a:prstGeom>
              </p:spPr>
            </p:pic>
            <p:pic>
              <p:nvPicPr>
                <p:cNvPr id="200" name="Picture 199" descr="blackberry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7344468" y="5127719"/>
                  <a:ext cx="230570" cy="457362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201" name="Picture 200" descr="Opera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821708" y="5227090"/>
                  <a:ext cx="294130" cy="258620"/>
                </a:xfrm>
                <a:prstGeom prst="rect">
                  <a:avLst/>
                </a:prstGeom>
              </p:spPr>
            </p:pic>
            <p:pic>
              <p:nvPicPr>
                <p:cNvPr id="202" name="Picture 201" descr="iphone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324662" y="3399579"/>
                  <a:ext cx="270183" cy="463701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203" name="Picture 202" descr="Safari_Browser.pn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7832535" y="3451847"/>
                  <a:ext cx="272476" cy="308151"/>
                </a:xfrm>
                <a:prstGeom prst="rect">
                  <a:avLst/>
                </a:prstGeom>
              </p:spPr>
            </p:pic>
            <p:pic>
              <p:nvPicPr>
                <p:cNvPr id="204" name="Picture 22" descr="monitor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7208410" y="4276298"/>
                  <a:ext cx="502686" cy="438404"/>
                </a:xfrm>
                <a:prstGeom prst="rect">
                  <a:avLst/>
                </a:prstGeom>
                <a:effectLst>
                  <a:outerShdw blurRad="101600" dist="38100" dir="270000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205" name="Picture 204" descr="Internet_Explorer_4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7832127" y="4341144"/>
                  <a:ext cx="273292" cy="304800"/>
                </a:xfrm>
                <a:prstGeom prst="rect">
                  <a:avLst/>
                </a:prstGeom>
                <a:effectLst>
                  <a:outerShdw blurRad="12700" dist="38100" dir="2700000">
                    <a:srgbClr val="000000">
                      <a:alpha val="21000"/>
                    </a:srgbClr>
                  </a:outerShdw>
                </a:effectLst>
              </p:spPr>
            </p:pic>
            <p:sp>
              <p:nvSpPr>
                <p:cNvPr id="206" name="TextBox 205"/>
                <p:cNvSpPr txBox="1"/>
                <p:nvPr/>
              </p:nvSpPr>
              <p:spPr>
                <a:xfrm>
                  <a:off x="7069797" y="2064815"/>
                  <a:ext cx="1235799" cy="482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8000"/>
                    </a:lnSpc>
                  </a:pPr>
                  <a:r>
                    <a:rPr lang="en-US" sz="1600" b="1" dirty="0" smtClean="0">
                      <a:latin typeface="+mn-lt"/>
                    </a:rPr>
                    <a:t>Browsers and devices</a:t>
                  </a:r>
                </a:p>
              </p:txBody>
            </p:sp>
          </p:grpSp>
        </p:grpSp>
        <p:grpSp>
          <p:nvGrpSpPr>
            <p:cNvPr id="12" name="Group 248"/>
            <p:cNvGrpSpPr/>
            <p:nvPr/>
          </p:nvGrpSpPr>
          <p:grpSpPr>
            <a:xfrm>
              <a:off x="218443" y="2272734"/>
              <a:ext cx="1133644" cy="3351731"/>
              <a:chOff x="218443" y="2272734"/>
              <a:chExt cx="1133644" cy="3351731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218443" y="4718839"/>
                <a:ext cx="748923" cy="26827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Storage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218443" y="2761955"/>
                <a:ext cx="736099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Web </a:t>
                </a:r>
                <a:br>
                  <a:rPr lang="en-US" sz="1400" b="1" dirty="0" smtClean="0">
                    <a:latin typeface="Calibri"/>
                    <a:cs typeface="Calibri"/>
                  </a:rPr>
                </a:br>
                <a:r>
                  <a:rPr lang="en-US" sz="1400" b="1" dirty="0" smtClean="0">
                    <a:latin typeface="Calibri"/>
                    <a:cs typeface="Calibri"/>
                  </a:rPr>
                  <a:t>Servers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18443" y="3740397"/>
                <a:ext cx="748923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App </a:t>
                </a:r>
                <a:br>
                  <a:rPr lang="en-US" sz="1400" b="1" dirty="0" smtClean="0">
                    <a:latin typeface="Calibri"/>
                    <a:cs typeface="Calibri"/>
                  </a:rPr>
                </a:br>
                <a:r>
                  <a:rPr lang="en-US" sz="1400" b="1" dirty="0" smtClean="0">
                    <a:latin typeface="Calibri"/>
                    <a:cs typeface="Calibri"/>
                  </a:rPr>
                  <a:t>Servers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18443" y="4229618"/>
                <a:ext cx="736099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DB </a:t>
                </a:r>
                <a:br>
                  <a:rPr lang="en-US" sz="1400" b="1" dirty="0" smtClean="0">
                    <a:latin typeface="Calibri"/>
                    <a:cs typeface="Calibri"/>
                  </a:rPr>
                </a:br>
                <a:r>
                  <a:rPr lang="en-US" sz="1400" b="1" dirty="0" smtClean="0">
                    <a:latin typeface="Calibri"/>
                    <a:cs typeface="Calibri"/>
                  </a:rPr>
                  <a:t>Servers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18443" y="5040014"/>
                <a:ext cx="1010085" cy="26577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Mainframe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18443" y="2272734"/>
                <a:ext cx="902811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lnSpc>
                    <a:spcPct val="7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>
                    <a:latin typeface="Calibri"/>
                    <a:ea typeface="+mn-ea"/>
                    <a:cs typeface="Calibri"/>
                  </a:rPr>
                  <a:t>Load </a:t>
                </a:r>
                <a:br>
                  <a:rPr lang="en-US" sz="1400" b="1" kern="1200" dirty="0">
                    <a:latin typeface="Calibri"/>
                    <a:ea typeface="+mn-ea"/>
                    <a:cs typeface="Calibri"/>
                  </a:rPr>
                </a:br>
                <a:r>
                  <a:rPr lang="en-US" sz="1400" b="1" kern="1200" dirty="0" smtClean="0">
                    <a:latin typeface="Calibri"/>
                    <a:ea typeface="+mn-ea"/>
                    <a:cs typeface="Calibri"/>
                  </a:rPr>
                  <a:t>Balancers</a:t>
                </a:r>
                <a:endParaRPr lang="en-US" sz="1400" kern="12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18443" y="3251176"/>
                <a:ext cx="1133644" cy="4363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lnSpc>
                    <a:spcPct val="78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>
                    <a:latin typeface="Calibri"/>
                    <a:ea typeface="+mn-ea"/>
                    <a:cs typeface="Calibri"/>
                  </a:rPr>
                  <a:t>Mobile </a:t>
                </a:r>
                <a:br>
                  <a:rPr lang="en-US" sz="1400" b="1" kern="1200" dirty="0">
                    <a:latin typeface="Calibri"/>
                    <a:ea typeface="+mn-ea"/>
                    <a:cs typeface="Calibri"/>
                  </a:rPr>
                </a:br>
                <a:r>
                  <a:rPr lang="en-US" sz="1400" b="1" kern="1200" dirty="0">
                    <a:latin typeface="Calibri"/>
                    <a:ea typeface="+mn-ea"/>
                    <a:cs typeface="Calibri"/>
                  </a:rPr>
                  <a:t>Components</a:t>
                </a:r>
                <a:endParaRPr lang="en-US" sz="1400" kern="1200" dirty="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218443" y="5358687"/>
                <a:ext cx="832792" cy="26577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8000"/>
                  </a:lnSpc>
                </a:pPr>
                <a:r>
                  <a:rPr lang="en-US" sz="1400" b="1" dirty="0" smtClean="0">
                    <a:latin typeface="Calibri"/>
                    <a:cs typeface="Calibri"/>
                  </a:rPr>
                  <a:t>Network</a:t>
                </a:r>
                <a:endParaRPr lang="en-US" b="1" dirty="0" smtClean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13" name="Group 257"/>
            <p:cNvGrpSpPr/>
            <p:nvPr/>
          </p:nvGrpSpPr>
          <p:grpSpPr>
            <a:xfrm>
              <a:off x="1460563" y="2974981"/>
              <a:ext cx="587924" cy="2091004"/>
              <a:chOff x="1385229" y="2924026"/>
              <a:chExt cx="587924" cy="2091004"/>
            </a:xfrm>
          </p:grpSpPr>
          <p:pic>
            <p:nvPicPr>
              <p:cNvPr id="259" name="Picture 258" descr="server_ligher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497427" y="3716339"/>
                <a:ext cx="363528" cy="241528"/>
              </a:xfrm>
              <a:prstGeom prst="rect">
                <a:avLst/>
              </a:prstGeom>
              <a:effectLst>
                <a:outerShdw blurRad="101600" dist="38100" dir="2700000" algn="tl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260" name="Picture 259" descr="server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17296" y="4037627"/>
                <a:ext cx="317091" cy="58763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61" name="Picture 260" descr="bol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07936" y="4705025"/>
                <a:ext cx="542509" cy="310005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14" name="Group 106"/>
              <p:cNvGrpSpPr/>
              <p:nvPr/>
            </p:nvGrpSpPr>
            <p:grpSpPr>
              <a:xfrm>
                <a:off x="1385229" y="2924026"/>
                <a:ext cx="587924" cy="712553"/>
                <a:chOff x="1313461" y="3753387"/>
                <a:chExt cx="654901" cy="793728"/>
              </a:xfrm>
            </p:grpSpPr>
            <p:pic>
              <p:nvPicPr>
                <p:cNvPr id="263" name="Picture 262" descr="server_ligher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682434" y="3753387"/>
                  <a:ext cx="285928" cy="529152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64" name="Picture 263" descr="server_ligher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511883" y="4017963"/>
                  <a:ext cx="285928" cy="529152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65" name="Picture 264" descr="server_ligher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313461" y="3753387"/>
                  <a:ext cx="285928" cy="529152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</a:t>
            </a:r>
            <a:r>
              <a:rPr lang="en-US" dirty="0" smtClean="0"/>
              <a:t>Is Opaque: </a:t>
            </a:r>
            <a:br>
              <a:rPr lang="en-US" dirty="0" smtClean="0"/>
            </a:br>
            <a:r>
              <a:rPr lang="en-US" dirty="0" smtClean="0"/>
              <a:t>How do you know if your application is really performing?</a:t>
            </a:r>
            <a:endParaRPr lang="en-US" dirty="0"/>
          </a:p>
        </p:txBody>
      </p:sp>
      <p:pic>
        <p:nvPicPr>
          <p:cNvPr id="92" name="Picture 91" descr="black cloud.png"/>
          <p:cNvPicPr>
            <a:picLocks noChangeAspect="1"/>
          </p:cNvPicPr>
          <p:nvPr/>
        </p:nvPicPr>
        <p:blipFill>
          <a:blip r:embed="rId22" cstate="print">
            <a:alphaModFix amt="92000"/>
          </a:blip>
          <a:stretch>
            <a:fillRect/>
          </a:stretch>
        </p:blipFill>
        <p:spPr>
          <a:xfrm>
            <a:off x="42040" y="2478123"/>
            <a:ext cx="2338205" cy="2970308"/>
          </a:xfrm>
          <a:prstGeom prst="rect">
            <a:avLst/>
          </a:prstGeom>
        </p:spPr>
      </p:pic>
      <p:grpSp>
        <p:nvGrpSpPr>
          <p:cNvPr id="15" name="Group 175"/>
          <p:cNvGrpSpPr/>
          <p:nvPr/>
        </p:nvGrpSpPr>
        <p:grpSpPr>
          <a:xfrm>
            <a:off x="1143000" y="1275658"/>
            <a:ext cx="6181343" cy="685800"/>
            <a:chOff x="1143000" y="1219200"/>
            <a:chExt cx="6181343" cy="685800"/>
          </a:xfrm>
        </p:grpSpPr>
        <p:sp>
          <p:nvSpPr>
            <p:cNvPr id="52" name="Right Arrow 51"/>
            <p:cNvSpPr/>
            <p:nvPr/>
          </p:nvSpPr>
          <p:spPr bwMode="auto">
            <a:xfrm>
              <a:off x="1524001" y="1261201"/>
              <a:ext cx="5800342" cy="557784"/>
            </a:xfrm>
            <a:prstGeom prst="rightArrow">
              <a:avLst>
                <a:gd name="adj1" fmla="val 65238"/>
                <a:gd name="adj2" fmla="val 51905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20000">
                  <a:schemeClr val="accent4">
                    <a:lumMod val="40000"/>
                    <a:lumOff val="60000"/>
                    <a:alpha val="44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073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143000" y="1219200"/>
              <a:ext cx="1828800" cy="685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  <a:gs pos="29000">
                  <a:schemeClr val="bg1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82073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06902" y="1339195"/>
              <a:ext cx="39464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20738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>
                  <a:solidFill>
                    <a:srgbClr val="66A52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The </a:t>
              </a:r>
              <a:r>
                <a:rPr lang="en-US" b="1" i="1" kern="1200" dirty="0" smtClean="0">
                  <a:solidFill>
                    <a:srgbClr val="66A52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Web Application Delivery Chain</a:t>
              </a:r>
              <a:endParaRPr lang="en-US" b="1" i="1" kern="1200" dirty="0">
                <a:solidFill>
                  <a:srgbClr val="66A52D">
                    <a:lumMod val="7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26"/>
          <p:cNvGrpSpPr/>
          <p:nvPr/>
        </p:nvGrpSpPr>
        <p:grpSpPr>
          <a:xfrm>
            <a:off x="8175837" y="1633961"/>
            <a:ext cx="1035069" cy="4344156"/>
            <a:chOff x="8108931" y="1889307"/>
            <a:chExt cx="1035069" cy="4344156"/>
          </a:xfrm>
        </p:grpSpPr>
        <p:sp>
          <p:nvSpPr>
            <p:cNvPr id="94" name="TextBox 93"/>
            <p:cNvSpPr txBox="1"/>
            <p:nvPr/>
          </p:nvSpPr>
          <p:spPr>
            <a:xfrm>
              <a:off x="8108931" y="1889307"/>
              <a:ext cx="1035069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My 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16"/>
            <p:cNvGrpSpPr/>
            <p:nvPr/>
          </p:nvGrpSpPr>
          <p:grpSpPr>
            <a:xfrm>
              <a:off x="8339426" y="2191147"/>
              <a:ext cx="562171" cy="619549"/>
              <a:chOff x="8322441" y="2191147"/>
              <a:chExt cx="562171" cy="619549"/>
            </a:xfrm>
          </p:grpSpPr>
          <p:pic>
            <p:nvPicPr>
              <p:cNvPr id="114" name="Picture 113" descr="user icon-gomez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8653407" y="2191147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5" name="Picture 114" descr="user icon-gomez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8322441" y="2518088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6" name="Picture 115" descr="user icon-gomez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8653407" y="2518088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7" name="Picture 116" descr="user icon-gomez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8322441" y="2191147"/>
                <a:ext cx="231205" cy="292608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8" name="Group 124"/>
            <p:cNvGrpSpPr/>
            <p:nvPr/>
          </p:nvGrpSpPr>
          <p:grpSpPr>
            <a:xfrm>
              <a:off x="8349501" y="5627696"/>
              <a:ext cx="562857" cy="605767"/>
              <a:chOff x="8351227" y="5627696"/>
              <a:chExt cx="562857" cy="605767"/>
            </a:xfrm>
          </p:grpSpPr>
          <p:pic>
            <p:nvPicPr>
              <p:cNvPr id="110" name="Picture 109" descr="user1_blue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8351227" y="5940855"/>
                <a:ext cx="231214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1" name="Picture 110" descr="user2_blue.pn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8682871" y="5627696"/>
                <a:ext cx="231213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2" name="Picture 111" descr="user3_blue.pn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8682871" y="5940855"/>
                <a:ext cx="231213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3" name="Picture 112" descr="user4_blue.pn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351906" y="5627696"/>
                <a:ext cx="231213" cy="292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9" name="Group 122"/>
            <p:cNvGrpSpPr/>
            <p:nvPr/>
          </p:nvGrpSpPr>
          <p:grpSpPr>
            <a:xfrm>
              <a:off x="8345480" y="3342408"/>
              <a:ext cx="561971" cy="624871"/>
              <a:chOff x="8341195" y="3227552"/>
              <a:chExt cx="561971" cy="624871"/>
            </a:xfrm>
          </p:grpSpPr>
          <p:pic>
            <p:nvPicPr>
              <p:cNvPr id="106" name="Picture 105" descr="user1_orange.png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8341195" y="3227552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7" name="Picture 106" descr="user2_orange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341195" y="3560077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8" name="Picture 107" descr="user3_orange.png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8672160" y="3227552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9" name="Picture 108" descr="user4_orange.pn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8672160" y="3560077"/>
                <a:ext cx="231006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0" name="Group 123"/>
            <p:cNvGrpSpPr/>
            <p:nvPr/>
          </p:nvGrpSpPr>
          <p:grpSpPr>
            <a:xfrm>
              <a:off x="8345481" y="4493612"/>
              <a:ext cx="561969" cy="607750"/>
              <a:chOff x="8344371" y="4323933"/>
              <a:chExt cx="561969" cy="607750"/>
            </a:xfrm>
          </p:grpSpPr>
          <p:pic>
            <p:nvPicPr>
              <p:cNvPr id="102" name="Picture 101" descr="user1_red.pn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8675336" y="4323933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" name="Picture 102" descr="user2_red.pn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8344371" y="4323933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4" name="Picture 103" descr="user3_red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8675336" y="4639337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5" name="Picture 104" descr="user4_red.pn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344371" y="4639337"/>
                <a:ext cx="231004" cy="2923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9" name="TextBox 98"/>
            <p:cNvSpPr txBox="1"/>
            <p:nvPr/>
          </p:nvSpPr>
          <p:spPr>
            <a:xfrm>
              <a:off x="8150240" y="5227429"/>
              <a:ext cx="95245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Other </a:t>
              </a:r>
              <a:b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50240" y="4083419"/>
              <a:ext cx="95245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Other </a:t>
              </a:r>
              <a:b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150240" y="2949104"/>
              <a:ext cx="952450" cy="4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6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Other </a:t>
              </a:r>
              <a:b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6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users</a:t>
              </a:r>
              <a:endParaRPr lang="en-US" sz="16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42"/>
          <p:cNvGrpSpPr/>
          <p:nvPr/>
        </p:nvGrpSpPr>
        <p:grpSpPr>
          <a:xfrm>
            <a:off x="1170878" y="1512025"/>
            <a:ext cx="8056400" cy="4792605"/>
            <a:chOff x="1909457" y="1881891"/>
            <a:chExt cx="7626305" cy="3879053"/>
          </a:xfrm>
        </p:grpSpPr>
        <p:pic>
          <p:nvPicPr>
            <p:cNvPr id="119" name="Picture 118" descr="fan arrow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09457" y="1881891"/>
              <a:ext cx="7626305" cy="387905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2682599" y="3646586"/>
              <a:ext cx="6281429" cy="37366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 defTabSz="820738"/>
              <a:r>
                <a:rPr lang="en-US" sz="2400" b="1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/>
                </a:rPr>
                <a:t>Solution = “Outside-in” customer point of view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461236" y="3765608"/>
            <a:ext cx="675186" cy="29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Cloud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Gomez_PPT Template_110609">
  <a:themeElements>
    <a:clrScheme name="Custom 17">
      <a:dk1>
        <a:srgbClr val="000000"/>
      </a:dk1>
      <a:lt1>
        <a:srgbClr val="FFFFFF"/>
      </a:lt1>
      <a:dk2>
        <a:srgbClr val="000000"/>
      </a:dk2>
      <a:lt2>
        <a:srgbClr val="5B6D81"/>
      </a:lt2>
      <a:accent1>
        <a:srgbClr val="66A52D"/>
      </a:accent1>
      <a:accent2>
        <a:srgbClr val="074681"/>
      </a:accent2>
      <a:accent3>
        <a:srgbClr val="D1D8E8"/>
      </a:accent3>
      <a:accent4>
        <a:srgbClr val="AEE67D"/>
      </a:accent4>
      <a:accent5>
        <a:srgbClr val="60BADB"/>
      </a:accent5>
      <a:accent6>
        <a:srgbClr val="8C3100"/>
      </a:accent6>
      <a:hlink>
        <a:srgbClr val="652200"/>
      </a:hlink>
      <a:folHlink>
        <a:srgbClr val="5700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gradFill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 extrusionH="31750">
          <a:bevelT h="50800"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buSzPct val="100000"/>
          <a:buBlip>
            <a:blip xmlns:r="http://schemas.openxmlformats.org/officeDocument/2006/relationships" r:embed="rId1"/>
          </a:buBlip>
          <a:defRPr sz="2200" b="1" dirty="0" smtClean="0">
            <a:latin typeface="+mj-lt"/>
          </a:defRPr>
        </a:defPPr>
      </a:lstStyle>
    </a:txDef>
  </a:objectDefaults>
  <a:extraClrSchemeLst>
    <a:extraClrScheme>
      <a:clrScheme name="co meeting planning pres 1-6-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 meeting planning pres 1-6-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 meeting planning pres 1-6-20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 meeting planning pres 1-6-20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 meeting planning pres 1-6-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 meeting planning pres 1-6-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 meeting planning pres 1-6-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">
    <a:dk1>
      <a:srgbClr val="000000"/>
    </a:dk1>
    <a:lt1>
      <a:srgbClr val="FFFFFF"/>
    </a:lt1>
    <a:dk2>
      <a:srgbClr val="000000"/>
    </a:dk2>
    <a:lt2>
      <a:srgbClr val="5B6D81"/>
    </a:lt2>
    <a:accent1>
      <a:srgbClr val="66A52D"/>
    </a:accent1>
    <a:accent2>
      <a:srgbClr val="074681"/>
    </a:accent2>
    <a:accent3>
      <a:srgbClr val="D1D8E8"/>
    </a:accent3>
    <a:accent4>
      <a:srgbClr val="AEE67D"/>
    </a:accent4>
    <a:accent5>
      <a:srgbClr val="60BADB"/>
    </a:accent5>
    <a:accent6>
      <a:srgbClr val="8C3100"/>
    </a:accent6>
    <a:hlink>
      <a:srgbClr val="652200"/>
    </a:hlink>
    <a:folHlink>
      <a:srgbClr val="57004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Gomez_PPT Template_110609</Template>
  <TotalTime>29602</TotalTime>
  <Words>1381</Words>
  <Application>Microsoft Macintosh PowerPoint</Application>
  <PresentationFormat>On-screen Show (4:3)</PresentationFormat>
  <Paragraphs>220</Paragraphs>
  <Slides>19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Gomez_PPT Template_110609</vt:lpstr>
      <vt:lpstr>Performance Testing - Putting Cloud Customers Back in the Driver’s Seat</vt:lpstr>
      <vt:lpstr>The Impact of Web Performance on Page Abandonment</vt:lpstr>
      <vt:lpstr>Web Applications Are Increasingly Composite</vt:lpstr>
      <vt:lpstr>By The Numbers</vt:lpstr>
      <vt:lpstr>Web Applications Are Moving To The Cloud</vt:lpstr>
      <vt:lpstr>The Cloud Creates Performance Concerns</vt:lpstr>
      <vt:lpstr>Not All Clouds Are Created Equal – Speed </vt:lpstr>
      <vt:lpstr>Not All Clouds Are Created Equal – Availability  </vt:lpstr>
      <vt:lpstr>The Cloud Is Opaque:  How do you know if your application is really performing?</vt:lpstr>
      <vt:lpstr>The Cloud Is Shared How Do You Know It’s Your Issue Or Your Cloud Provider’s?</vt:lpstr>
      <vt:lpstr>Introducing… The CloudSleuth Community</vt:lpstr>
      <vt:lpstr>The Cloud Offers Unique Opportunities For Optimization </vt:lpstr>
      <vt:lpstr>The Cloud Offers Unique Opportunities For Optimization </vt:lpstr>
      <vt:lpstr>The Cloud Is Prepared For The Unknown</vt:lpstr>
      <vt:lpstr>The Cloud Helps You Prepare For The Unknown</vt:lpstr>
      <vt:lpstr>Impact Of Optimization Across Browsers &amp; Mobile Devices</vt:lpstr>
      <vt:lpstr>Significant Performance Differences Across Browsers/Devices</vt:lpstr>
      <vt:lpstr>Key Takeaways</vt:lpstr>
      <vt:lpstr>Go to: gomez.com/velocity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Gomez</dc:title>
  <dc:creator>Eric Schurr</dc:creator>
  <cp:lastModifiedBy>Imad Mouline</cp:lastModifiedBy>
  <cp:revision>549</cp:revision>
  <cp:lastPrinted>2010-04-22T18:32:22Z</cp:lastPrinted>
  <dcterms:created xsi:type="dcterms:W3CDTF">2010-06-24T02:41:29Z</dcterms:created>
  <dcterms:modified xsi:type="dcterms:W3CDTF">2010-06-24T03:32:47Z</dcterms:modified>
</cp:coreProperties>
</file>